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60" r:id="rId3"/>
    <p:sldId id="266" r:id="rId4"/>
    <p:sldId id="335" r:id="rId5"/>
    <p:sldId id="336" r:id="rId6"/>
    <p:sldId id="341" r:id="rId7"/>
    <p:sldId id="337" r:id="rId8"/>
    <p:sldId id="338" r:id="rId9"/>
    <p:sldId id="339" r:id="rId10"/>
    <p:sldId id="340" r:id="rId11"/>
    <p:sldId id="342" r:id="rId12"/>
    <p:sldId id="267" r:id="rId13"/>
    <p:sldId id="257" r:id="rId14"/>
    <p:sldId id="269" r:id="rId15"/>
    <p:sldId id="308" r:id="rId16"/>
    <p:sldId id="309" r:id="rId17"/>
    <p:sldId id="310" r:id="rId18"/>
    <p:sldId id="311" r:id="rId19"/>
    <p:sldId id="312" r:id="rId20"/>
    <p:sldId id="314" r:id="rId21"/>
    <p:sldId id="313" r:id="rId22"/>
    <p:sldId id="315" r:id="rId23"/>
    <p:sldId id="316" r:id="rId24"/>
    <p:sldId id="317" r:id="rId25"/>
    <p:sldId id="304" r:id="rId26"/>
    <p:sldId id="318" r:id="rId27"/>
    <p:sldId id="320" r:id="rId28"/>
    <p:sldId id="319" r:id="rId29"/>
    <p:sldId id="322" r:id="rId30"/>
    <p:sldId id="324" r:id="rId31"/>
    <p:sldId id="323" r:id="rId32"/>
    <p:sldId id="325" r:id="rId33"/>
    <p:sldId id="326" r:id="rId34"/>
    <p:sldId id="347" r:id="rId35"/>
    <p:sldId id="306" r:id="rId36"/>
    <p:sldId id="329" r:id="rId37"/>
    <p:sldId id="330" r:id="rId38"/>
    <p:sldId id="328" r:id="rId39"/>
    <p:sldId id="331" r:id="rId40"/>
    <p:sldId id="333" r:id="rId41"/>
    <p:sldId id="334" r:id="rId42"/>
    <p:sldId id="345" r:id="rId43"/>
    <p:sldId id="343" r:id="rId44"/>
    <p:sldId id="348" r:id="rId45"/>
    <p:sldId id="307" r:id="rId46"/>
    <p:sldId id="332" r:id="rId47"/>
    <p:sldId id="344" r:id="rId48"/>
    <p:sldId id="346" r:id="rId49"/>
    <p:sldId id="261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028"/>
    <p:restoredTop sz="95872"/>
  </p:normalViewPr>
  <p:slideViewPr>
    <p:cSldViewPr snapToGrid="0">
      <p:cViewPr>
        <p:scale>
          <a:sx n="110" d="100"/>
          <a:sy n="110" d="100"/>
        </p:scale>
        <p:origin x="-216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F4430-1E27-1742-99E3-3ED8EB1F8260}" type="datetimeFigureOut">
              <a:rPr lang="en-CA" smtClean="0"/>
              <a:t>2025-08-28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9EDBE1-35C3-3849-92F5-5A7AFBE7E7F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1458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EDBE1-35C3-3849-92F5-5A7AFBE7E7FA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9348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EDBE1-35C3-3849-92F5-5A7AFBE7E7FA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1304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add motion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EDBE1-35C3-3849-92F5-5A7AFBE7E7FA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6841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EDBE1-35C3-3849-92F5-5A7AFBE7E7FA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3116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EDBE1-35C3-3849-92F5-5A7AFBE7E7FA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2970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EDBE1-35C3-3849-92F5-5A7AFBE7E7FA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3528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 BIDS fMRI, the </a:t>
            </a:r>
            <a:r>
              <a:rPr lang="en-C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lang="en-CA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json</a:t>
            </a:r>
            <a:r>
              <a:rPr lang="en-CA" dirty="0"/>
              <a:t> sidecar files store the acquisition metadata (e.g., TR, TE, flip angle, slice timing, phase encoding direction) needed to interpret the raw </a:t>
            </a:r>
            <a:r>
              <a:rPr lang="en-CA" dirty="0" err="1"/>
              <a:t>NIfTI</a:t>
            </a:r>
            <a:r>
              <a:rPr lang="en-CA" dirty="0"/>
              <a:t>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EDBE1-35C3-3849-92F5-5A7AFBE7E7FA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6868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EDBE1-35C3-3849-92F5-5A7AFBE7E7FA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5443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EDBE1-35C3-3849-92F5-5A7AFBE7E7FA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1790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F60B2-6466-68AA-5AB3-411DDA23C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344FE7-E460-6A55-94C3-28A5383B9E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251C35-4891-DD65-4B40-860396F857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3D65D-288B-1D9D-0941-6B285C6C9F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EDBE1-35C3-3849-92F5-5A7AFBE7E7FA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065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EDBE1-35C3-3849-92F5-5A7AFBE7E7FA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84037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EDBE1-35C3-3849-92F5-5A7AFBE7E7FA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8391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375BB-9C50-663D-81CF-D6A9E34E87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A9675A-B6B3-9705-B8C2-BDF62352C9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80C1F-9F07-7FA9-BED6-E61F20636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FE020-120B-0C4F-85C0-716626419C38}" type="datetime1">
              <a:rPr lang="en-CA" smtClean="0"/>
              <a:t>2025-08-28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BBEAF-1B8B-8AF8-76E5-8E4348548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F7B77-3BDF-FE0A-E9A1-B304C74B7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D679-BBBC-0F4A-9A50-CED9F3CB38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4561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C9BC-796B-E2DA-C632-4A58A9FA7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8BCA9A-1923-232F-8F6A-31326162C9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0228A-AA49-63B6-7E59-EFB4F801D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AD01C-F98B-6142-ACEB-DAAA35491DE7}" type="datetime1">
              <a:rPr lang="en-CA" smtClean="0"/>
              <a:t>2025-08-28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805B5-0BA3-765E-BFEB-2CCC6E9A8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A4DA7-7DD5-15D0-3915-8BAE7CE62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D679-BBBC-0F4A-9A50-CED9F3CB38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6291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50913C-C63B-DC16-CFDF-0021322CA6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ED3F94-A197-EA32-E71F-B1BDE6F92E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967EF-3DEA-3978-E329-C16BB293C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E2D22-673B-8F49-83FA-7F3468565042}" type="datetime1">
              <a:rPr lang="en-CA" smtClean="0"/>
              <a:t>2025-08-28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9AF18-BE76-70CC-5C84-1AF89ADAD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D2AEB-551A-3EA5-6E6C-72A6C656E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D679-BBBC-0F4A-9A50-CED9F3CB38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9046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5838F-931C-3971-0BBC-8F7644692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D0EDA-6D96-2E13-EB9C-8DE81A590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D9240C-FB5A-F39A-B7FB-ACFCD43BD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BC416-7AB7-8349-BC98-8CC2F3190051}" type="datetime1">
              <a:rPr lang="en-CA" smtClean="0"/>
              <a:t>2025-08-28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85E8C-D426-C008-67AE-8109FD3E6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3F751-8E15-25BE-B5CB-B546BCA2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D679-BBBC-0F4A-9A50-CED9F3CB38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8207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15B95-79C0-6F81-3476-03A765A84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8E0C52-F0A8-FE94-5803-E7A7C4ED8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556CD-93A3-8869-CBFD-AC103C0DD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764EA-52B7-4641-A0B6-E8579025C9F8}" type="datetime1">
              <a:rPr lang="en-CA" smtClean="0"/>
              <a:t>2025-08-28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528FEB-71CF-DCDF-260A-BDEA2AAA5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2922C-5B12-4938-EFFA-CE03F295D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D679-BBBC-0F4A-9A50-CED9F3CB38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1393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11AA8-755D-DA29-70F4-E84EEF31F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F62FF-1F92-0B6A-9F9A-DBB484AEE3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8B237C-EF67-0068-91A3-DBBD04A619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2E45EE-A496-CD2A-AA25-F1A7DE1C0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A6B65-6457-1E4C-BDE9-9CED6434DD71}" type="datetime1">
              <a:rPr lang="en-CA" smtClean="0"/>
              <a:t>2025-08-28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B8237C-1333-D47F-C96F-6D25DDA7D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E60845-68ED-EDC7-FD4B-7C72E560E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D679-BBBC-0F4A-9A50-CED9F3CB38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819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B675C-A06A-16C6-63EC-96255ED43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F7002D-58C1-3660-3C77-DFBE97454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87437-E37A-DE72-7619-4168916BA9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C2B966-B65E-F648-F7B0-2D30C4D54C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3AEEEE-6489-F0B9-B835-9E741D33FD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EF3FC1-8E48-F74E-F3E1-C6896B31A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6507-FB53-4E4F-87C3-DAC5B575BE21}" type="datetime1">
              <a:rPr lang="en-CA" smtClean="0"/>
              <a:t>2025-08-28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200FEE-E367-EC0E-AEC4-6E67104D8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EADC2-7684-9F82-B1CB-A6A7B0CC2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D679-BBBC-0F4A-9A50-CED9F3CB38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7144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D69EF-2869-2DF7-B792-7F70F6CC2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FE3CC4-9A51-F319-639E-B8491B5E1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38470-6709-BF4D-A513-D71904DB9AA3}" type="datetime1">
              <a:rPr lang="en-CA" smtClean="0"/>
              <a:t>2025-08-28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526B4A-8878-B0D4-DCF0-96A4EB6A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ABD00F-EADD-7302-9F91-A1A3E09C2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D679-BBBC-0F4A-9A50-CED9F3CB38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1807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290691-EC7F-7419-8E5A-54AA707FA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B4CDE-0B29-1F4F-B1E0-C9E8B4A129A4}" type="datetime1">
              <a:rPr lang="en-CA" smtClean="0"/>
              <a:t>2025-08-28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228C9E-C112-84AB-219E-CF48851DB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BFBF0-0E46-7B5D-FC71-8CC4F3BF6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D679-BBBC-0F4A-9A50-CED9F3CB38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0103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7523A-973D-7AD1-46CE-4F7B2B24D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9ECCF-B086-8AFC-A13E-6F0991526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EAE373-E775-6042-CC9F-6997F2A8F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730FB9-923A-C55C-4396-1299D6080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E152A-A92D-1A44-94F4-E33D0472628D}" type="datetime1">
              <a:rPr lang="en-CA" smtClean="0"/>
              <a:t>2025-08-28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A5D40F-846D-4C8A-BEF5-48B41544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0CB8AE-4979-0316-BB3A-0D3369791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D679-BBBC-0F4A-9A50-CED9F3CB38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0712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563CF-94AC-FCD6-F9FA-9E237F62D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3A61CD-6EAF-4187-50B7-AEB3E3A926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BF5433-75D1-1431-8B3D-E851B6822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4E740F-5EBF-8C01-EC76-DD101316E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81096-5BE4-EE4B-91A2-7F09E3232216}" type="datetime1">
              <a:rPr lang="en-CA" smtClean="0"/>
              <a:t>2025-08-28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5BE436-878F-340B-3EAB-5595D65D1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BBF93-0E79-A3F7-CBAC-A721EFF9B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D679-BBBC-0F4A-9A50-CED9F3CB38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273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41AD3A-ECF3-82E1-8056-BDD185FBC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521B29-3FC3-BFC6-23C4-9BAD62C68C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94878-A395-0C79-6EBD-2E54088829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0F633B-C73D-234C-A1F1-725F478267FF}" type="datetime1">
              <a:rPr lang="en-CA" smtClean="0"/>
              <a:t>2025-08-28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2BFC7-5AA5-8D53-A5D4-8D5FA704FF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F58C7-F236-ED53-0BE6-D2AD64FC03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DFD679-BBBC-0F4A-9A50-CED9F3CB38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6284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mriquestions.com/general-linear-model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ts.libretexts.org/Bookshelves/Applied_Statistics/Biological_Statistics_%28McDonald%29/06%3A_Multiple_Tests/6.01%3A_Multiple_Comparisons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neuro.org/datasets/ds005747/versions/1.2.1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.nii.gz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musicandcomputersbook.com/chapter3/03_03.php" TargetMode="Externa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RSWuYpjTrk0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26" Type="http://schemas.openxmlformats.org/officeDocument/2006/relationships/image" Target="../media/image68.png"/><Relationship Id="rId3" Type="http://schemas.openxmlformats.org/officeDocument/2006/relationships/image" Target="../media/image34.png"/><Relationship Id="rId21" Type="http://schemas.openxmlformats.org/officeDocument/2006/relationships/image" Target="../media/image63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67.png"/><Relationship Id="rId2" Type="http://schemas.openxmlformats.org/officeDocument/2006/relationships/image" Target="../media/image45.pn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24" Type="http://schemas.openxmlformats.org/officeDocument/2006/relationships/image" Target="../media/image66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64.png"/><Relationship Id="rId27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tman-baycrest.on.ca/index.php?action=download_resource&amp;id=2144&amp;module=resourcesmodule&amp;src=%40random45d093c0ceb64" TargetMode="External"/><Relationship Id="rId2" Type="http://schemas.openxmlformats.org/officeDocument/2006/relationships/hyperlink" Target="https://afni.nimh.nih.gov/pub/dist/doc/program_help/3dDeconvolve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eb.mit.edu/fsl_v5.0.10/fsl/doc/wiki/MELODIC.html" TargetMode="External"/><Relationship Id="rId4" Type="http://schemas.openxmlformats.org/officeDocument/2006/relationships/hyperlink" Target="https://afni.nimh.nih.gov/pub/dist/doc/program_help/3dREMLfit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riquestions.com/general-linear-model.html" TargetMode="External"/><Relationship Id="rId4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riquestions.com/general-linear-model.html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A74CF-23E2-0E2A-7EE5-3822AB0333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4538"/>
            <a:ext cx="9144000" cy="2387600"/>
          </a:xfrm>
        </p:spPr>
        <p:txBody>
          <a:bodyPr/>
          <a:lstStyle/>
          <a:p>
            <a:r>
              <a:rPr lang="en-CA" dirty="0"/>
              <a:t>Sunnybrook Neuroimaging Summer School 2025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0CCDDE-F945-089A-B696-4ADDC4506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44476"/>
            <a:ext cx="9144000" cy="2921425"/>
          </a:xfrm>
        </p:spPr>
        <p:txBody>
          <a:bodyPr>
            <a:normAutofit lnSpcReduction="10000"/>
          </a:bodyPr>
          <a:lstStyle/>
          <a:p>
            <a:r>
              <a:rPr lang="en-CA" sz="4400" dirty="0"/>
              <a:t>fMRI Module</a:t>
            </a:r>
          </a:p>
          <a:p>
            <a:r>
              <a:rPr lang="en-CA" sz="3600" dirty="0"/>
              <a:t>Tutorial #2: </a:t>
            </a:r>
          </a:p>
          <a:p>
            <a:r>
              <a:rPr lang="en-CA" sz="3600" dirty="0"/>
              <a:t>Task-Based &amp; </a:t>
            </a:r>
          </a:p>
          <a:p>
            <a:r>
              <a:rPr lang="en-CA" sz="3600" dirty="0"/>
              <a:t>Resting State fMRI Analysis</a:t>
            </a:r>
          </a:p>
          <a:p>
            <a:r>
              <a:rPr lang="en-CA" dirty="0"/>
              <a:t>Emma Pineau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077D7-E6BA-533A-BBF3-ECB2F93F3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D679-BBBC-0F4A-9A50-CED9F3CB3897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4308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4B24F-A449-7299-71E8-D558F496A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C5D6B-1BD5-7C55-1D9A-F81D535A1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General Linear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57580-40F6-30DB-6C3B-CB83822BF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D679-BBBC-0F4A-9A50-CED9F3CB3897}" type="slidenum">
              <a:rPr lang="en-CA" smtClean="0"/>
              <a:t>10</a:t>
            </a:fld>
            <a:endParaRPr lang="en-CA"/>
          </a:p>
        </p:txBody>
      </p:sp>
      <p:pic>
        <p:nvPicPr>
          <p:cNvPr id="3074" name="Picture 2" descr="General Linear model">
            <a:extLst>
              <a:ext uri="{FF2B5EF4-FFF2-40B4-BE49-F238E27FC236}">
                <a16:creationId xmlns:a16="http://schemas.microsoft.com/office/drawing/2014/main" id="{B63A89ED-81D6-30DC-BA07-14D15BBEF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1804289"/>
            <a:ext cx="6243637" cy="443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4ADE8E-4703-7571-35C7-E193D103F1CB}"/>
              </a:ext>
            </a:extLst>
          </p:cNvPr>
          <p:cNvSpPr txBox="1"/>
          <p:nvPr/>
        </p:nvSpPr>
        <p:spPr>
          <a:xfrm>
            <a:off x="485776" y="6308209"/>
            <a:ext cx="6200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hlinkClick r:id="rId4"/>
              </a:rPr>
              <a:t>https://mriquestions.com/general-linear-model.html</a:t>
            </a:r>
            <a:r>
              <a:rPr lang="en-CA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78A016-A182-069B-6BEC-FD21557D466D}"/>
              </a:ext>
            </a:extLst>
          </p:cNvPr>
          <p:cNvSpPr/>
          <p:nvPr/>
        </p:nvSpPr>
        <p:spPr>
          <a:xfrm>
            <a:off x="1485900" y="2314575"/>
            <a:ext cx="1685925" cy="3993634"/>
          </a:xfrm>
          <a:prstGeom prst="rect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6" descr="A black line with a white background&#10;&#10;AI-generated content may be incorrect.">
            <a:extLst>
              <a:ext uri="{FF2B5EF4-FFF2-40B4-BE49-F238E27FC236}">
                <a16:creationId xmlns:a16="http://schemas.microsoft.com/office/drawing/2014/main" id="{AAF27FC4-BB33-2390-58E5-6563E07686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4534" y="2920356"/>
            <a:ext cx="4577158" cy="13255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EC6ED3-0D21-A7C4-F873-5333189EFEF0}"/>
              </a:ext>
            </a:extLst>
          </p:cNvPr>
          <p:cNvSpPr txBox="1"/>
          <p:nvPr/>
        </p:nvSpPr>
        <p:spPr>
          <a:xfrm>
            <a:off x="9180213" y="4057726"/>
            <a:ext cx="68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/>
              <a:t>=</a:t>
            </a:r>
          </a:p>
        </p:txBody>
      </p:sp>
      <p:pic>
        <p:nvPicPr>
          <p:cNvPr id="10" name="Picture 9" descr="A blue line with black text&#10;&#10;AI-generated content may be incorrect.">
            <a:extLst>
              <a:ext uri="{FF2B5EF4-FFF2-40B4-BE49-F238E27FC236}">
                <a16:creationId xmlns:a16="http://schemas.microsoft.com/office/drawing/2014/main" id="{B7559C60-ACDC-014C-C138-D5AB9B1294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7832" y="4577055"/>
            <a:ext cx="4190562" cy="18772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DADE43-057C-904A-03EE-6FFFBF0BBE5C}"/>
              </a:ext>
            </a:extLst>
          </p:cNvPr>
          <p:cNvSpPr txBox="1"/>
          <p:nvPr/>
        </p:nvSpPr>
        <p:spPr>
          <a:xfrm>
            <a:off x="7171930" y="525507"/>
            <a:ext cx="45771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Slow responding Haemodynamic Response Function (HRF) “smooths” expected signal response to blocked task 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59354-C609-38D2-20B8-0879230FCC11}"/>
              </a:ext>
            </a:extLst>
          </p:cNvPr>
          <p:cNvSpPr txBox="1"/>
          <p:nvPr/>
        </p:nvSpPr>
        <p:spPr>
          <a:xfrm>
            <a:off x="7438621" y="6308209"/>
            <a:ext cx="348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Lan </a:t>
            </a:r>
            <a:r>
              <a:rPr lang="en-CA" i="1" dirty="0"/>
              <a:t>et al., </a:t>
            </a:r>
            <a:r>
              <a:rPr lang="en-CA" dirty="0"/>
              <a:t>Neuroimage, 2020. </a:t>
            </a:r>
          </a:p>
        </p:txBody>
      </p:sp>
    </p:spTree>
    <p:extLst>
      <p:ext uri="{BB962C8B-B14F-4D97-AF65-F5344CB8AC3E}">
        <p14:creationId xmlns:p14="http://schemas.microsoft.com/office/powerpoint/2010/main" val="2325417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33958-AA01-C1CA-54F6-B68E92430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Outputs: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2BC5D-B46C-BA26-9EC2-D3A688B20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3062"/>
            <a:ext cx="10515600" cy="48958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CA" dirty="0"/>
              <a:t>For each voxel we get: </a:t>
            </a:r>
          </a:p>
          <a:p>
            <a:pPr marL="0" indent="0">
              <a:buNone/>
            </a:pPr>
            <a:r>
              <a:rPr lang="en-CA" dirty="0"/>
              <a:t>1. Coefficients (β)</a:t>
            </a:r>
          </a:p>
          <a:p>
            <a:pPr marL="0" indent="0">
              <a:buNone/>
            </a:pPr>
            <a:r>
              <a:rPr lang="en-CA" dirty="0"/>
              <a:t>-how strongly does the signal change in response to the modeled stimulus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2. Residuals (ϵ)</a:t>
            </a:r>
          </a:p>
          <a:p>
            <a:pPr marL="0" indent="0">
              <a:buNone/>
            </a:pPr>
            <a:r>
              <a:rPr lang="en-CA" dirty="0"/>
              <a:t>-the part of the </a:t>
            </a:r>
            <a:r>
              <a:rPr lang="en-CA" dirty="0" err="1"/>
              <a:t>timecourse</a:t>
            </a:r>
            <a:r>
              <a:rPr lang="en-CA" dirty="0"/>
              <a:t> not explained by the model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3. Statistics (e.g., t-stats)</a:t>
            </a:r>
          </a:p>
          <a:p>
            <a:pPr marL="0" indent="0">
              <a:buNone/>
            </a:pPr>
            <a:r>
              <a:rPr lang="en-CA" dirty="0"/>
              <a:t>-is the estimated effect (β) reliably different from zero? </a:t>
            </a:r>
          </a:p>
          <a:p>
            <a:pPr marL="0" indent="0">
              <a:buNone/>
            </a:pPr>
            <a:r>
              <a:rPr lang="en-CA" dirty="0"/>
              <a:t>-computed as the coefficient divided by the standard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543E0F-6596-23F0-D717-567754271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D679-BBBC-0F4A-9A50-CED9F3CB3897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1547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F9308-A7DF-54D5-D6C8-9E5059526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028054" cy="2852737"/>
          </a:xfrm>
        </p:spPr>
        <p:txBody>
          <a:bodyPr/>
          <a:lstStyle/>
          <a:p>
            <a:r>
              <a:rPr lang="en-CA" dirty="0"/>
              <a:t>Part II: DEMO - GLM Walkthrough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8B890-E320-FEBD-4E1C-63F61DEFB5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This tutorial is primarily based in AFNI’s command line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FBA92-7BCD-E85E-B587-0B63A36AE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D679-BBBC-0F4A-9A50-CED9F3CB3897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2406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AD690-BC28-B12E-41C4-D67717CF7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 0: Pre-Analysis Checklist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0669D-9A87-A281-0AAF-2E6DECDDA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1617655"/>
            <a:ext cx="6537960" cy="46672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CA" dirty="0"/>
              <a:t>In folder </a:t>
            </a:r>
            <a:r>
              <a:rPr lang="en-CA" b="1" dirty="0" err="1"/>
              <a:t>checkerboard_stim</a:t>
            </a:r>
            <a:r>
              <a:rPr lang="en-CA" b="1" dirty="0"/>
              <a:t>:</a:t>
            </a: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1. Preprocessed fMRI dataset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2. .</a:t>
            </a:r>
            <a:r>
              <a:rPr lang="en-CA" dirty="0" err="1"/>
              <a:t>json</a:t>
            </a:r>
            <a:r>
              <a:rPr lang="en-CA" dirty="0"/>
              <a:t> file with scan acquisition metadata 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3. Estimated motion regressors </a:t>
            </a:r>
          </a:p>
          <a:p>
            <a:pPr marL="0" indent="0">
              <a:buNone/>
            </a:pPr>
            <a:r>
              <a:rPr lang="en-CA" dirty="0"/>
              <a:t>(view this with </a:t>
            </a:r>
            <a:r>
              <a:rPr lang="en-CA" i="1" dirty="0"/>
              <a:t>1dplot motion_params.1D)</a:t>
            </a:r>
          </a:p>
          <a:p>
            <a:pPr marL="0" indent="0">
              <a:buNone/>
            </a:pPr>
            <a:endParaRPr lang="en-CA" i="1" dirty="0"/>
          </a:p>
          <a:p>
            <a:pPr marL="0" indent="0">
              <a:buNone/>
            </a:pPr>
            <a:r>
              <a:rPr lang="en-CA" dirty="0"/>
              <a:t>4. Binary mask of grey matter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BA1D72-8E61-EBB4-471A-248D4AFD9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D679-BBBC-0F4A-9A50-CED9F3CB3897}" type="slidenum">
              <a:rPr lang="en-CA" smtClean="0"/>
              <a:t>13</a:t>
            </a:fld>
            <a:endParaRPr lang="en-CA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1D5BA5F-7890-D77B-5517-79DB7AB009E3}"/>
              </a:ext>
            </a:extLst>
          </p:cNvPr>
          <p:cNvGrpSpPr/>
          <p:nvPr/>
        </p:nvGrpSpPr>
        <p:grpSpPr>
          <a:xfrm>
            <a:off x="6408736" y="1178940"/>
            <a:ext cx="5257168" cy="3276841"/>
            <a:chOff x="6507137" y="1356119"/>
            <a:chExt cx="5826704" cy="3884226"/>
          </a:xfrm>
        </p:grpSpPr>
        <p:pic>
          <p:nvPicPr>
            <p:cNvPr id="6" name="Picture 5" descr="A graph of different colored lines&#10;&#10;AI-generated content may be incorrect.">
              <a:extLst>
                <a:ext uri="{FF2B5EF4-FFF2-40B4-BE49-F238E27FC236}">
                  <a16:creationId xmlns:a16="http://schemas.microsoft.com/office/drawing/2014/main" id="{9397BE9F-DB64-EF55-B0E9-3BF8A4F12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07137" y="1356119"/>
              <a:ext cx="5060366" cy="388422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79D3BB-DFE2-CD24-B67B-CBFACE851A26}"/>
                </a:ext>
              </a:extLst>
            </p:cNvPr>
            <p:cNvSpPr txBox="1"/>
            <p:nvPr/>
          </p:nvSpPr>
          <p:spPr>
            <a:xfrm>
              <a:off x="11441860" y="4340615"/>
              <a:ext cx="742694" cy="437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roll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AFBBD5-52E8-398C-CA89-35D2B49F65B1}"/>
                </a:ext>
              </a:extLst>
            </p:cNvPr>
            <p:cNvSpPr txBox="1"/>
            <p:nvPr/>
          </p:nvSpPr>
          <p:spPr>
            <a:xfrm>
              <a:off x="11423887" y="3806503"/>
              <a:ext cx="909954" cy="437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pitch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9B5B07-3F2F-D17C-E590-B55BAF9B26A1}"/>
                </a:ext>
              </a:extLst>
            </p:cNvPr>
            <p:cNvSpPr txBox="1"/>
            <p:nvPr/>
          </p:nvSpPr>
          <p:spPr>
            <a:xfrm>
              <a:off x="11441859" y="3298232"/>
              <a:ext cx="692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yaw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9A7B4D-7E4B-DFA6-F8E5-9151B6330E9B}"/>
                </a:ext>
              </a:extLst>
            </p:cNvPr>
            <p:cNvSpPr txBox="1"/>
            <p:nvPr/>
          </p:nvSpPr>
          <p:spPr>
            <a:xfrm>
              <a:off x="11506888" y="2773352"/>
              <a:ext cx="692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z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EDA71A-E500-985F-86CF-A8AF28F96D6B}"/>
                </a:ext>
              </a:extLst>
            </p:cNvPr>
            <p:cNvSpPr txBox="1"/>
            <p:nvPr/>
          </p:nvSpPr>
          <p:spPr>
            <a:xfrm>
              <a:off x="11499094" y="2248473"/>
              <a:ext cx="692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718C7A5-40DA-E0B2-834A-C59364677385}"/>
                </a:ext>
              </a:extLst>
            </p:cNvPr>
            <p:cNvSpPr txBox="1"/>
            <p:nvPr/>
          </p:nvSpPr>
          <p:spPr>
            <a:xfrm>
              <a:off x="11499094" y="1723594"/>
              <a:ext cx="692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y</a:t>
              </a:r>
            </a:p>
          </p:txBody>
        </p:sp>
      </p:grpSp>
      <p:pic>
        <p:nvPicPr>
          <p:cNvPr id="16" name="Picture 2" descr="5: Head rotation angles: Yaw, pitch and roll [NeuroCom, 2014]">
            <a:extLst>
              <a:ext uri="{FF2B5EF4-FFF2-40B4-BE49-F238E27FC236}">
                <a16:creationId xmlns:a16="http://schemas.microsoft.com/office/drawing/2014/main" id="{F0AEF8A7-0486-A10A-9693-6DBD089DB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917" y="4315323"/>
            <a:ext cx="4927292" cy="211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137AAD7-C9FF-E9E6-6A07-272ACCA3C6A2}"/>
              </a:ext>
            </a:extLst>
          </p:cNvPr>
          <p:cNvSpPr txBox="1"/>
          <p:nvPr/>
        </p:nvSpPr>
        <p:spPr>
          <a:xfrm>
            <a:off x="6603917" y="6284905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i="0" dirty="0" err="1">
                <a:effectLst/>
              </a:rPr>
              <a:t>Alghowinem</a:t>
            </a:r>
            <a:r>
              <a:rPr lang="en-CA" i="0" dirty="0">
                <a:effectLst/>
              </a:rPr>
              <a:t>, 2015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24994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E3D9-1C5A-1BF7-6FC7-B08FAD841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 1: Look at the Preprocessed fMRI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5E5C7-4DCE-BA73-47AE-64D626629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CA" dirty="0"/>
              <a:t>This is a 3d+time dataset </a:t>
            </a:r>
          </a:p>
          <a:p>
            <a:r>
              <a:rPr lang="en-CA" dirty="0"/>
              <a:t>It has shape [</a:t>
            </a:r>
            <a:r>
              <a:rPr lang="en-CA" dirty="0" err="1"/>
              <a:t>x,y,z,t</a:t>
            </a:r>
            <a:r>
              <a:rPr lang="en-CA" dirty="0"/>
              <a:t>]</a:t>
            </a:r>
          </a:p>
          <a:p>
            <a:endParaRPr lang="en-CA" dirty="0"/>
          </a:p>
          <a:p>
            <a:r>
              <a:rPr lang="en-CA" b="1" dirty="0"/>
              <a:t>You can print the header using </a:t>
            </a:r>
          </a:p>
          <a:p>
            <a:pPr marL="0" indent="0">
              <a:buNone/>
            </a:pPr>
            <a:r>
              <a:rPr lang="en-CA" b="1" i="1" dirty="0"/>
              <a:t>3dinfo </a:t>
            </a:r>
            <a:r>
              <a:rPr lang="en-CA" b="1" i="1" dirty="0" err="1"/>
              <a:t>preprocessed_checkerboard_stim.nii.gz</a:t>
            </a:r>
            <a:endParaRPr lang="en-CA" b="1" i="1" dirty="0"/>
          </a:p>
          <a:p>
            <a:pPr marL="0" indent="0">
              <a:buNone/>
            </a:pPr>
            <a:endParaRPr lang="en-CA" i="1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10641-651C-4A1E-2574-808BB608E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D679-BBBC-0F4A-9A50-CED9F3CB3897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6189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F9933-D32B-4F7D-C0DE-907B8A753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D17B6-51A8-379A-DF40-9CFE9531D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 1: Look at the Preprocessed fMRI Data</a:t>
            </a:r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57464D3-802B-6B13-C356-AE9686F5D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9409" y="1447800"/>
            <a:ext cx="11693181" cy="50450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9F380-3FC0-32AE-C91B-2CC5CC28F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D679-BBBC-0F4A-9A50-CED9F3CB3897}" type="slidenum">
              <a:rPr lang="en-CA" smtClean="0"/>
              <a:t>15</a:t>
            </a:fld>
            <a:endParaRPr lang="en-CA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F57DC481-B795-26A7-7CC2-CFC883B463BF}"/>
              </a:ext>
            </a:extLst>
          </p:cNvPr>
          <p:cNvSpPr/>
          <p:nvPr/>
        </p:nvSpPr>
        <p:spPr>
          <a:xfrm>
            <a:off x="6979921" y="4206240"/>
            <a:ext cx="335279" cy="609600"/>
          </a:xfrm>
          <a:prstGeom prst="rightBrac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93409F-CFDC-C137-A8AD-749303B98798}"/>
              </a:ext>
            </a:extLst>
          </p:cNvPr>
          <p:cNvSpPr txBox="1"/>
          <p:nvPr/>
        </p:nvSpPr>
        <p:spPr>
          <a:xfrm>
            <a:off x="7315200" y="4283809"/>
            <a:ext cx="3002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accent5">
                    <a:lumMod val="75000"/>
                  </a:schemeClr>
                </a:solidFill>
              </a:rPr>
              <a:t>Imaging matrix dimensions and voxel sizes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BCC04F-53C0-E6B8-B65D-F426BA7C299F}"/>
              </a:ext>
            </a:extLst>
          </p:cNvPr>
          <p:cNvSpPr txBox="1"/>
          <p:nvPr/>
        </p:nvSpPr>
        <p:spPr>
          <a:xfrm>
            <a:off x="8122920" y="5168681"/>
            <a:ext cx="2606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accent5">
                    <a:lumMod val="75000"/>
                  </a:schemeClr>
                </a:solidFill>
              </a:rPr>
              <a:t>AFNI stores command history too!</a:t>
            </a:r>
          </a:p>
        </p:txBody>
      </p:sp>
    </p:spTree>
    <p:extLst>
      <p:ext uri="{BB962C8B-B14F-4D97-AF65-F5344CB8AC3E}">
        <p14:creationId xmlns:p14="http://schemas.microsoft.com/office/powerpoint/2010/main" val="141776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A68FD-8E94-CA31-C726-F08DE68F1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879BC-B47E-907F-1BDC-4771D8886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 1: Look at the Preprocessed fMRI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DF703-5F18-6E76-2C61-2CC5E62BB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CA" dirty="0"/>
              <a:t>This is a 3d+time dataset </a:t>
            </a:r>
          </a:p>
          <a:p>
            <a:r>
              <a:rPr lang="en-CA" dirty="0"/>
              <a:t>It has shape [</a:t>
            </a:r>
            <a:r>
              <a:rPr lang="en-CA" dirty="0" err="1"/>
              <a:t>x,y,z,t</a:t>
            </a:r>
            <a:r>
              <a:rPr lang="en-CA" dirty="0"/>
              <a:t>]</a:t>
            </a:r>
          </a:p>
          <a:p>
            <a:endParaRPr lang="en-CA" dirty="0"/>
          </a:p>
          <a:p>
            <a:r>
              <a:rPr lang="en-CA" dirty="0"/>
              <a:t>You can print the header using </a:t>
            </a:r>
          </a:p>
          <a:p>
            <a:pPr marL="0" indent="0">
              <a:buNone/>
            </a:pPr>
            <a:r>
              <a:rPr lang="en-CA" i="1" dirty="0"/>
              <a:t>3dinfo </a:t>
            </a:r>
            <a:r>
              <a:rPr lang="en-CA" i="1" dirty="0" err="1"/>
              <a:t>preprocessed_checkerboard_stim.nii.gz</a:t>
            </a:r>
            <a:endParaRPr lang="en-CA" i="1" dirty="0"/>
          </a:p>
          <a:p>
            <a:pPr marL="0" indent="0">
              <a:buNone/>
            </a:pPr>
            <a:endParaRPr lang="en-CA" i="1" dirty="0"/>
          </a:p>
          <a:p>
            <a:r>
              <a:rPr lang="en-CA" b="1" dirty="0"/>
              <a:t>You can print the acquisition metadata using </a:t>
            </a:r>
          </a:p>
          <a:p>
            <a:pPr marL="0" indent="0">
              <a:buNone/>
            </a:pPr>
            <a:r>
              <a:rPr lang="en-CA" b="1" i="1" dirty="0"/>
              <a:t>cat sub-06_task-checker_bold.json</a:t>
            </a:r>
          </a:p>
          <a:p>
            <a:pPr marL="0" indent="0">
              <a:buNone/>
            </a:pPr>
            <a:endParaRPr lang="en-CA" i="1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469F20-07DC-8784-0C88-DE4DD6EF8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D679-BBBC-0F4A-9A50-CED9F3CB3897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2385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F4667-EAE2-AA73-5345-D09FB26A2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2C2E6-7EDB-FE54-23D4-3900D76A7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 1: Look at the Preprocessed fMRI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4BC4B-54FF-3ACA-F59C-65011B681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b="1" i="1" dirty="0"/>
          </a:p>
          <a:p>
            <a:pPr marL="0" indent="0">
              <a:buNone/>
            </a:pPr>
            <a:endParaRPr lang="en-CA" i="1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3BA4C-63A3-3E4F-D0F9-618B87BB2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D679-BBBC-0F4A-9A50-CED9F3CB3897}" type="slidenum">
              <a:rPr lang="en-CA" smtClean="0"/>
              <a:t>17</a:t>
            </a:fld>
            <a:endParaRPr lang="en-CA"/>
          </a:p>
        </p:txBody>
      </p:sp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A3BC1AB7-0D01-B9BA-C2FC-B6CB1D89C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" y="1483635"/>
            <a:ext cx="8425180" cy="5009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0B765C-0786-C1A5-06F1-8EA78CCB926A}"/>
              </a:ext>
            </a:extLst>
          </p:cNvPr>
          <p:cNvSpPr txBox="1"/>
          <p:nvPr/>
        </p:nvSpPr>
        <p:spPr>
          <a:xfrm>
            <a:off x="3489960" y="5846544"/>
            <a:ext cx="2606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accent5">
                    <a:lumMod val="75000"/>
                  </a:schemeClr>
                </a:solidFill>
              </a:rPr>
              <a:t>Very high temporal resolution!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88D290-0887-79B3-F1F2-B21885F2EE8D}"/>
              </a:ext>
            </a:extLst>
          </p:cNvPr>
          <p:cNvSpPr txBox="1"/>
          <p:nvPr/>
        </p:nvSpPr>
        <p:spPr>
          <a:xfrm>
            <a:off x="3779520" y="1897741"/>
            <a:ext cx="260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accent5">
                    <a:lumMod val="75000"/>
                  </a:schemeClr>
                </a:solidFill>
              </a:rPr>
              <a:t>Scanner specs</a:t>
            </a:r>
          </a:p>
        </p:txBody>
      </p:sp>
    </p:spTree>
    <p:extLst>
      <p:ext uri="{BB962C8B-B14F-4D97-AF65-F5344CB8AC3E}">
        <p14:creationId xmlns:p14="http://schemas.microsoft.com/office/powerpoint/2010/main" val="1540552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97DE5-7440-06E3-0DEC-F07977356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6B3B-F0E7-A7C1-40B4-5C03FB515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 2: Define Stimulus Timing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62267-7BE1-656B-767F-41255427D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3528"/>
            <a:ext cx="10515600" cy="4351338"/>
          </a:xfrm>
        </p:spPr>
        <p:txBody>
          <a:bodyPr>
            <a:normAutofit/>
          </a:bodyPr>
          <a:lstStyle/>
          <a:p>
            <a:r>
              <a:rPr lang="en-CA" dirty="0"/>
              <a:t>Create .1D file with </a:t>
            </a:r>
            <a:r>
              <a:rPr lang="en-CA" i="1" dirty="0"/>
              <a:t>nano stim_timing.1D</a:t>
            </a:r>
          </a:p>
          <a:p>
            <a:r>
              <a:rPr lang="en-CA" dirty="0"/>
              <a:t>Input the start times of all stim blocks, in </a:t>
            </a:r>
            <a:r>
              <a:rPr lang="en-CA" u="sng" dirty="0"/>
              <a:t>seconds,</a:t>
            </a:r>
            <a:r>
              <a:rPr lang="en-CA" dirty="0"/>
              <a:t> relative to the start of the functional scan</a:t>
            </a:r>
          </a:p>
          <a:p>
            <a:r>
              <a:rPr lang="en-CA" dirty="0"/>
              <a:t>From the paper where this dataset originates, we know that the stimulus is a flashing visual checkerboard with 16s ON/OFF cycle starting with an OFF 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i="1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64352-5CE5-FF5B-B7A1-983D5329B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D679-BBBC-0F4A-9A50-CED9F3CB3897}" type="slidenum">
              <a:rPr lang="en-CA" smtClean="0"/>
              <a:t>18</a:t>
            </a:fld>
            <a:endParaRPr lang="en-CA"/>
          </a:p>
        </p:txBody>
      </p:sp>
      <p:pic>
        <p:nvPicPr>
          <p:cNvPr id="6" name="Picture 5" descr="A black and white diagram&#10;&#10;AI-generated content may be incorrect.">
            <a:extLst>
              <a:ext uri="{FF2B5EF4-FFF2-40B4-BE49-F238E27FC236}">
                <a16:creationId xmlns:a16="http://schemas.microsoft.com/office/drawing/2014/main" id="{404E0707-9192-0293-0C89-BF6481585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424997"/>
            <a:ext cx="2209800" cy="2019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8A679B-FD47-123D-EE8A-AF4718834BA1}"/>
              </a:ext>
            </a:extLst>
          </p:cNvPr>
          <p:cNvSpPr txBox="1"/>
          <p:nvPr/>
        </p:nvSpPr>
        <p:spPr>
          <a:xfrm>
            <a:off x="3489960" y="4981536"/>
            <a:ext cx="2606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accent5">
                    <a:lumMod val="75000"/>
                  </a:schemeClr>
                </a:solidFill>
              </a:rPr>
              <a:t>Figure 1A:</a:t>
            </a:r>
          </a:p>
          <a:p>
            <a:pPr algn="ctr"/>
            <a:r>
              <a:rPr lang="en-CA" dirty="0">
                <a:solidFill>
                  <a:schemeClr val="accent5">
                    <a:lumMod val="75000"/>
                  </a:schemeClr>
                </a:solidFill>
              </a:rPr>
              <a:t>Williams </a:t>
            </a:r>
            <a:r>
              <a:rPr lang="en-CA" i="1" dirty="0">
                <a:solidFill>
                  <a:schemeClr val="accent5">
                    <a:lumMod val="75000"/>
                  </a:schemeClr>
                </a:solidFill>
              </a:rPr>
              <a:t>et al</a:t>
            </a:r>
            <a:r>
              <a:rPr lang="en-CA" dirty="0">
                <a:solidFill>
                  <a:schemeClr val="accent5">
                    <a:lumMod val="75000"/>
                  </a:schemeClr>
                </a:solidFill>
              </a:rPr>
              <a:t>., </a:t>
            </a:r>
            <a:r>
              <a:rPr lang="en-CA" i="1" dirty="0">
                <a:solidFill>
                  <a:schemeClr val="accent5">
                    <a:lumMod val="75000"/>
                  </a:schemeClr>
                </a:solidFill>
              </a:rPr>
              <a:t>PLOS Biology</a:t>
            </a:r>
            <a:r>
              <a:rPr lang="en-CA" dirty="0">
                <a:solidFill>
                  <a:schemeClr val="accent5">
                    <a:lumMod val="75000"/>
                  </a:schemeClr>
                </a:solidFill>
              </a:rPr>
              <a:t>, 2023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23A71B-6669-D4D7-BFCB-104046C46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482" y="4983152"/>
            <a:ext cx="5232918" cy="6426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BBD2C2-2A86-3C7F-57BE-3D3EEE348BBD}"/>
              </a:ext>
            </a:extLst>
          </p:cNvPr>
          <p:cNvSpPr txBox="1"/>
          <p:nvPr/>
        </p:nvSpPr>
        <p:spPr>
          <a:xfrm>
            <a:off x="6309360" y="5443201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accent5">
                    <a:lumMod val="75000"/>
                  </a:schemeClr>
                </a:solidFill>
              </a:rPr>
              <a:t>Separate each onset time by a single space </a:t>
            </a:r>
          </a:p>
        </p:txBody>
      </p:sp>
    </p:spTree>
    <p:extLst>
      <p:ext uri="{BB962C8B-B14F-4D97-AF65-F5344CB8AC3E}">
        <p14:creationId xmlns:p14="http://schemas.microsoft.com/office/powerpoint/2010/main" val="2196204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340F6-5A22-1BEB-2EFF-DF3714CC1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FB535-B066-CDDF-3C7A-B9EADC767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 3: </a:t>
            </a:r>
            <a:br>
              <a:rPr lang="en-CA" dirty="0"/>
            </a:br>
            <a:r>
              <a:rPr lang="en-CA" dirty="0"/>
              <a:t>Use 3dDeconvolve to Create a Design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E1C31-E866-CC22-942E-A4AC2F7A2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b="1" i="1" dirty="0"/>
          </a:p>
          <a:p>
            <a:pPr marL="0" indent="0">
              <a:buNone/>
            </a:pPr>
            <a:endParaRPr lang="en-CA" i="1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553BC-8C99-65E9-D578-2E0E11876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D679-BBBC-0F4A-9A50-CED9F3CB3897}" type="slidenum">
              <a:rPr lang="en-CA" smtClean="0"/>
              <a:t>19</a:t>
            </a:fld>
            <a:endParaRPr lang="en-CA"/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DB39955-727D-FCA0-6CBC-915E7BD3E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25" y="2005012"/>
            <a:ext cx="11550350" cy="40370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D3F2FD-73B5-5C20-D8E9-2CF1282F422E}"/>
              </a:ext>
            </a:extLst>
          </p:cNvPr>
          <p:cNvSpPr txBox="1"/>
          <p:nvPr/>
        </p:nvSpPr>
        <p:spPr>
          <a:xfrm>
            <a:off x="3505200" y="281761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5">
                    <a:lumMod val="75000"/>
                  </a:schemeClr>
                </a:solidFill>
              </a:rPr>
              <a:t>Estimates quadratic drift term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9A5705-0A00-FF09-C5DE-5B9E9ACF7B10}"/>
              </a:ext>
            </a:extLst>
          </p:cNvPr>
          <p:cNvCxnSpPr>
            <a:cxnSpLocks/>
          </p:cNvCxnSpPr>
          <p:nvPr/>
        </p:nvCxnSpPr>
        <p:spPr>
          <a:xfrm flipH="1">
            <a:off x="2301240" y="3002280"/>
            <a:ext cx="1203960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210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FBB7A-2003-D27A-D260-10C37C418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Tutorial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F1BD0-E16B-53E1-5E8F-4FFA2DC7D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CA" dirty="0"/>
              <a:t>Overview of Generalized Linear Modeling (GLM) </a:t>
            </a:r>
          </a:p>
          <a:p>
            <a:pPr marL="514350" indent="-514350">
              <a:buAutoNum type="arabicPeriod"/>
            </a:pPr>
            <a:r>
              <a:rPr lang="en-CA" dirty="0"/>
              <a:t>GLM Walkthrough in AFNI</a:t>
            </a:r>
          </a:p>
          <a:p>
            <a:pPr marL="514350" indent="-514350">
              <a:buAutoNum type="arabicPeriod"/>
            </a:pPr>
            <a:r>
              <a:rPr lang="en-CA" dirty="0"/>
              <a:t>How to interpret Statistical Parametric Maps (SPMs) from GLM</a:t>
            </a:r>
          </a:p>
          <a:p>
            <a:pPr marL="514350" indent="-514350">
              <a:buAutoNum type="arabicPeriod"/>
            </a:pPr>
            <a:r>
              <a:rPr lang="en-CA" dirty="0"/>
              <a:t>Identifying brain networks from resting state data using Independent Component Analysis (ICA)</a:t>
            </a:r>
          </a:p>
          <a:p>
            <a:pPr marL="514350" indent="-514350">
              <a:buAutoNum type="arabicPeriod"/>
            </a:pPr>
            <a:r>
              <a:rPr lang="en-CA" dirty="0"/>
              <a:t>Other considerations for resting state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14F0E1-C413-4451-3AF9-8E85AB452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D679-BBBC-0F4A-9A50-CED9F3CB3897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1916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47EF0-B940-BB52-D9E1-40A26C92D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3479D-28A7-F0D8-F540-C1F5D4A1B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409"/>
            <a:ext cx="10515600" cy="1325563"/>
          </a:xfrm>
        </p:spPr>
        <p:txBody>
          <a:bodyPr/>
          <a:lstStyle/>
          <a:p>
            <a:r>
              <a:rPr lang="en-CA" dirty="0"/>
              <a:t>Step 3: </a:t>
            </a:r>
            <a:br>
              <a:rPr lang="en-CA" dirty="0"/>
            </a:br>
            <a:r>
              <a:rPr lang="en-CA" dirty="0"/>
              <a:t>Use 3dDeconvolve to Create a Design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12439-2451-5E93-BD79-27C07B918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b="1" i="1" dirty="0"/>
          </a:p>
          <a:p>
            <a:pPr marL="0" indent="0">
              <a:buNone/>
            </a:pPr>
            <a:endParaRPr lang="en-CA" i="1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A7FC9-1EF6-7B41-394C-C29782D8B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D679-BBBC-0F4A-9A50-CED9F3CB3897}" type="slidenum">
              <a:rPr lang="en-CA" smtClean="0"/>
              <a:t>20</a:t>
            </a:fld>
            <a:endParaRPr lang="en-CA"/>
          </a:p>
        </p:txBody>
      </p:sp>
      <p:pic>
        <p:nvPicPr>
          <p:cNvPr id="7" name="Picture 6" descr="A close-up of a computer code&#10;&#10;AI-generated content may be incorrect.">
            <a:extLst>
              <a:ext uri="{FF2B5EF4-FFF2-40B4-BE49-F238E27FC236}">
                <a16:creationId xmlns:a16="http://schemas.microsoft.com/office/drawing/2014/main" id="{F8DEB405-F750-86D5-0EC8-6605F5CEF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64" y="3581718"/>
            <a:ext cx="11516872" cy="26174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5BA23F-97FD-65C3-38AE-4A96F61E924D}"/>
              </a:ext>
            </a:extLst>
          </p:cNvPr>
          <p:cNvSpPr txBox="1"/>
          <p:nvPr/>
        </p:nvSpPr>
        <p:spPr>
          <a:xfrm>
            <a:off x="3284220" y="1943705"/>
            <a:ext cx="56235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accent5">
                    <a:lumMod val="75000"/>
                  </a:schemeClr>
                </a:solidFill>
              </a:rPr>
              <a:t>An easier way to write the command so you don’t have to worry about slashes and spaces! </a:t>
            </a:r>
          </a:p>
        </p:txBody>
      </p:sp>
    </p:spTree>
    <p:extLst>
      <p:ext uri="{BB962C8B-B14F-4D97-AF65-F5344CB8AC3E}">
        <p14:creationId xmlns:p14="http://schemas.microsoft.com/office/powerpoint/2010/main" val="3572404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1E3FE-124C-B8D7-CE50-EC6E7FDD8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5BF0E-FBDE-0A56-3630-EC9420862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 3: </a:t>
            </a:r>
            <a:br>
              <a:rPr lang="en-CA" dirty="0"/>
            </a:br>
            <a:r>
              <a:rPr lang="en-CA" dirty="0"/>
              <a:t>Use 3dDeconvolve to Create a Design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4CF70-2864-1D01-1102-0BF039372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i="1" dirty="0"/>
          </a:p>
          <a:p>
            <a:pPr marL="0" indent="0">
              <a:buNone/>
            </a:pPr>
            <a:r>
              <a:rPr lang="en-CA" i="1" dirty="0"/>
              <a:t>1dplot design_matrix.xmat.1D </a:t>
            </a:r>
          </a:p>
          <a:p>
            <a:pPr marL="0" indent="0">
              <a:buNone/>
            </a:pPr>
            <a:endParaRPr lang="en-CA" b="1" i="1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4EDFB5-41B2-24E5-7095-22AEC90E9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D679-BBBC-0F4A-9A50-CED9F3CB3897}" type="slidenum">
              <a:rPr lang="en-CA" smtClean="0"/>
              <a:t>21</a:t>
            </a:fld>
            <a:endParaRPr lang="en-CA"/>
          </a:p>
        </p:txBody>
      </p:sp>
      <p:pic>
        <p:nvPicPr>
          <p:cNvPr id="6" name="Picture 5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F3B03C05-4C12-C608-EB0B-8A7817A9C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" y="2574082"/>
            <a:ext cx="5105400" cy="3918793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3990230D-A12C-3350-A2B5-B22888A1D60F}"/>
              </a:ext>
            </a:extLst>
          </p:cNvPr>
          <p:cNvSpPr/>
          <p:nvPr/>
        </p:nvSpPr>
        <p:spPr>
          <a:xfrm>
            <a:off x="5760721" y="2819400"/>
            <a:ext cx="335279" cy="1889760"/>
          </a:xfrm>
          <a:prstGeom prst="rightBrac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BF2153A-F59E-BBAC-DB0E-AD1E7B9D974A}"/>
              </a:ext>
            </a:extLst>
          </p:cNvPr>
          <p:cNvSpPr/>
          <p:nvPr/>
        </p:nvSpPr>
        <p:spPr>
          <a:xfrm>
            <a:off x="5775960" y="5116512"/>
            <a:ext cx="335279" cy="918211"/>
          </a:xfrm>
          <a:prstGeom prst="rightBrac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44850E-4029-65AC-3171-0E46F747D7D6}"/>
              </a:ext>
            </a:extLst>
          </p:cNvPr>
          <p:cNvSpPr txBox="1"/>
          <p:nvPr/>
        </p:nvSpPr>
        <p:spPr>
          <a:xfrm>
            <a:off x="6187442" y="3564225"/>
            <a:ext cx="2377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solidFill>
                  <a:schemeClr val="accent5">
                    <a:lumMod val="75000"/>
                  </a:schemeClr>
                </a:solidFill>
              </a:rPr>
              <a:t>Motion Parameters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EBFB94-D83D-DB19-88FA-9C74FFA35131}"/>
              </a:ext>
            </a:extLst>
          </p:cNvPr>
          <p:cNvSpPr txBox="1"/>
          <p:nvPr/>
        </p:nvSpPr>
        <p:spPr>
          <a:xfrm>
            <a:off x="5943599" y="5284292"/>
            <a:ext cx="2377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solidFill>
                  <a:schemeClr val="accent5">
                    <a:lumMod val="75000"/>
                  </a:schemeClr>
                </a:solidFill>
              </a:rPr>
              <a:t>Quadratic Drift Terms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8D7BB4-7DC6-64D7-2BA8-9EB4653F0A7A}"/>
              </a:ext>
            </a:extLst>
          </p:cNvPr>
          <p:cNvSpPr txBox="1"/>
          <p:nvPr/>
        </p:nvSpPr>
        <p:spPr>
          <a:xfrm>
            <a:off x="9060182" y="2772202"/>
            <a:ext cx="2133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chemeClr val="accent5">
                    <a:lumMod val="75000"/>
                  </a:schemeClr>
                </a:solidFill>
              </a:rPr>
              <a:t>TIP: </a:t>
            </a:r>
          </a:p>
          <a:p>
            <a:pPr algn="ctr"/>
            <a:r>
              <a:rPr lang="en-CA" sz="2400" dirty="0">
                <a:solidFill>
                  <a:schemeClr val="accent5">
                    <a:lumMod val="75000"/>
                  </a:schemeClr>
                </a:solidFill>
              </a:rPr>
              <a:t>Best to keep the model relatively simple as too many model functions decreases your sensitivity!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F43E465-5BDE-F962-F7A2-5263F577BB12}"/>
              </a:ext>
            </a:extLst>
          </p:cNvPr>
          <p:cNvCxnSpPr>
            <a:cxnSpLocks/>
          </p:cNvCxnSpPr>
          <p:nvPr/>
        </p:nvCxnSpPr>
        <p:spPr>
          <a:xfrm flipH="1">
            <a:off x="5623560" y="4899869"/>
            <a:ext cx="838200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04DACCB-3BDA-BFD8-B6D8-968034714079}"/>
              </a:ext>
            </a:extLst>
          </p:cNvPr>
          <p:cNvSpPr txBox="1"/>
          <p:nvPr/>
        </p:nvSpPr>
        <p:spPr>
          <a:xfrm>
            <a:off x="6499860" y="4576406"/>
            <a:ext cx="2377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solidFill>
                  <a:schemeClr val="accent5">
                    <a:lumMod val="75000"/>
                  </a:schemeClr>
                </a:solidFill>
              </a:rPr>
              <a:t>Block design convolved with HRF</a:t>
            </a:r>
          </a:p>
        </p:txBody>
      </p:sp>
    </p:spTree>
    <p:extLst>
      <p:ext uri="{BB962C8B-B14F-4D97-AF65-F5344CB8AC3E}">
        <p14:creationId xmlns:p14="http://schemas.microsoft.com/office/powerpoint/2010/main" val="2368424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EF0F8-F352-0893-52B6-C6B72D69B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8018E-CC33-15FB-18BB-4CD17B655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 4: </a:t>
            </a:r>
            <a:br>
              <a:rPr lang="en-CA" dirty="0"/>
            </a:br>
            <a:r>
              <a:rPr lang="en-CA" dirty="0"/>
              <a:t>Use 3dREMLfit to Estimate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4CD08-9450-EF57-4339-5B87E000E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b="1" i="1" dirty="0"/>
          </a:p>
          <a:p>
            <a:pPr marL="0" indent="0">
              <a:buNone/>
            </a:pPr>
            <a:endParaRPr lang="en-CA" i="1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C9173-3E5D-5B05-C1EB-CA74D2710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D679-BBBC-0F4A-9A50-CED9F3CB3897}" type="slidenum">
              <a:rPr lang="en-CA" smtClean="0"/>
              <a:t>22</a:t>
            </a:fld>
            <a:endParaRPr lang="en-CA"/>
          </a:p>
        </p:txBody>
      </p:sp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88657AF-214A-C9E5-6915-F6A691374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54" y="3698675"/>
            <a:ext cx="11915692" cy="2692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2D2668-0CD0-5C98-39EB-D8CEC3139713}"/>
              </a:ext>
            </a:extLst>
          </p:cNvPr>
          <p:cNvSpPr txBox="1"/>
          <p:nvPr/>
        </p:nvSpPr>
        <p:spPr>
          <a:xfrm>
            <a:off x="138154" y="1920240"/>
            <a:ext cx="113832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Restricted-Maximum-Likelihood:  form of Generalized Least Squares Regression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Estimates t-statistics, fitting coefficients and model residuals</a:t>
            </a:r>
          </a:p>
        </p:txBody>
      </p:sp>
    </p:spTree>
    <p:extLst>
      <p:ext uri="{BB962C8B-B14F-4D97-AF65-F5344CB8AC3E}">
        <p14:creationId xmlns:p14="http://schemas.microsoft.com/office/powerpoint/2010/main" val="1285023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E73B3-8160-C438-0DC2-9A724063D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6BCCD-8D64-59BF-ADF2-204FAD335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 4: </a:t>
            </a:r>
            <a:br>
              <a:rPr lang="en-CA" dirty="0"/>
            </a:br>
            <a:r>
              <a:rPr lang="en-CA" dirty="0"/>
              <a:t>Use 3dREMLfit to Estimate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86933-3139-A85C-AC92-3E1DE13E1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b="1" i="1" dirty="0"/>
          </a:p>
          <a:p>
            <a:pPr marL="0" indent="0">
              <a:buNone/>
            </a:pPr>
            <a:endParaRPr lang="en-CA" i="1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738E83-374C-D94C-A9F1-4EBA50BA4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D679-BBBC-0F4A-9A50-CED9F3CB3897}" type="slidenum">
              <a:rPr lang="en-CA" smtClean="0"/>
              <a:t>23</a:t>
            </a:fld>
            <a:endParaRPr lang="en-CA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C7F79D0-7FF9-53CE-779E-B95D22A4D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" y="2735264"/>
            <a:ext cx="7155078" cy="3306762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219C6CF-E8B9-8A9D-36B7-CB2A0A4F9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1369" y="3447659"/>
            <a:ext cx="4533311" cy="21510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BE59F9-E523-BA15-E3E5-83944CC6502B}"/>
              </a:ext>
            </a:extLst>
          </p:cNvPr>
          <p:cNvSpPr txBox="1"/>
          <p:nvPr/>
        </p:nvSpPr>
        <p:spPr>
          <a:xfrm>
            <a:off x="147320" y="1735922"/>
            <a:ext cx="11633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Enter </a:t>
            </a:r>
            <a:r>
              <a:rPr lang="en-CA" sz="2800" i="1" dirty="0" err="1"/>
              <a:t>afni</a:t>
            </a:r>
            <a:r>
              <a:rPr lang="en-CA" sz="2800" i="1" dirty="0"/>
              <a:t> </a:t>
            </a:r>
            <a:r>
              <a:rPr lang="en-CA" sz="2800" dirty="0"/>
              <a:t>in a terminal to open the GUI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Set overlay to </a:t>
            </a:r>
            <a:r>
              <a:rPr lang="en-CA" sz="2800" dirty="0" err="1"/>
              <a:t>reml_stat.nii.gz</a:t>
            </a:r>
            <a:r>
              <a:rPr lang="en-CA" sz="2800" dirty="0"/>
              <a:t> and choose T-stat in Define Overlay panel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67DD24-A47D-F211-1FDD-D8F55B360D35}"/>
              </a:ext>
            </a:extLst>
          </p:cNvPr>
          <p:cNvSpPr txBox="1"/>
          <p:nvPr/>
        </p:nvSpPr>
        <p:spPr>
          <a:xfrm>
            <a:off x="980440" y="6231265"/>
            <a:ext cx="9966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Congratulations, you’ve generated a Statistical Parametric Map!</a:t>
            </a:r>
          </a:p>
        </p:txBody>
      </p:sp>
    </p:spTree>
    <p:extLst>
      <p:ext uri="{BB962C8B-B14F-4D97-AF65-F5344CB8AC3E}">
        <p14:creationId xmlns:p14="http://schemas.microsoft.com/office/powerpoint/2010/main" val="2938429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07AF2-4248-6434-584B-6D9150AA9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252C4-E67B-A9D4-46AF-68E158E10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 4: </a:t>
            </a:r>
            <a:br>
              <a:rPr lang="en-CA" dirty="0"/>
            </a:br>
            <a:r>
              <a:rPr lang="en-CA" dirty="0"/>
              <a:t>Use 3dREMLfit to Estimate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80329-6552-A706-C499-1C5DF3E62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b="1" i="1" dirty="0"/>
          </a:p>
          <a:p>
            <a:pPr marL="0" indent="0">
              <a:buNone/>
            </a:pPr>
            <a:endParaRPr lang="en-CA" i="1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1B1BC6-53C5-5868-C536-56BB833F0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D679-BBBC-0F4A-9A50-CED9F3CB3897}" type="slidenum">
              <a:rPr lang="en-CA" smtClean="0"/>
              <a:t>24</a:t>
            </a:fld>
            <a:endParaRPr lang="en-CA"/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B01D19-ADE0-CFDF-DFDE-CEE332FF8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19" y="2853300"/>
            <a:ext cx="5274860" cy="25029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B1F5D4-1B2A-FFAA-909F-614647BA79F2}"/>
              </a:ext>
            </a:extLst>
          </p:cNvPr>
          <p:cNvSpPr txBox="1"/>
          <p:nvPr/>
        </p:nvSpPr>
        <p:spPr>
          <a:xfrm>
            <a:off x="1112389" y="2167501"/>
            <a:ext cx="4465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This is an SPM </a:t>
            </a:r>
          </a:p>
        </p:txBody>
      </p:sp>
      <p:pic>
        <p:nvPicPr>
          <p:cNvPr id="8" name="Picture 7" descr="A close-up of a scan of a snake&#10;&#10;AI-generated content may be incorrect.">
            <a:extLst>
              <a:ext uri="{FF2B5EF4-FFF2-40B4-BE49-F238E27FC236}">
                <a16:creationId xmlns:a16="http://schemas.microsoft.com/office/drawing/2014/main" id="{2D621A38-0815-10E3-1281-6144023C5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796" y="2853300"/>
            <a:ext cx="4684964" cy="25029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CC1EE0-8A14-2C21-239B-B83A962D2CB7}"/>
              </a:ext>
            </a:extLst>
          </p:cNvPr>
          <p:cNvSpPr txBox="1"/>
          <p:nvPr/>
        </p:nvSpPr>
        <p:spPr>
          <a:xfrm>
            <a:off x="6839618" y="2167501"/>
            <a:ext cx="4465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This is also an SPM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14E1E9-ECD7-48F8-5E00-4BCA5EBC8A9D}"/>
              </a:ext>
            </a:extLst>
          </p:cNvPr>
          <p:cNvSpPr txBox="1"/>
          <p:nvPr/>
        </p:nvSpPr>
        <p:spPr>
          <a:xfrm>
            <a:off x="3230879" y="5710570"/>
            <a:ext cx="57302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How do we make sure we aren’t just detecting false positives?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B6570D-D4A4-F2E9-AFB4-B7B37BC22DEE}"/>
              </a:ext>
            </a:extLst>
          </p:cNvPr>
          <p:cNvSpPr txBox="1"/>
          <p:nvPr/>
        </p:nvSpPr>
        <p:spPr>
          <a:xfrm>
            <a:off x="6729796" y="5356226"/>
            <a:ext cx="2764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Bennet, HBM, 2009</a:t>
            </a:r>
          </a:p>
        </p:txBody>
      </p:sp>
    </p:spTree>
    <p:extLst>
      <p:ext uri="{BB962C8B-B14F-4D97-AF65-F5344CB8AC3E}">
        <p14:creationId xmlns:p14="http://schemas.microsoft.com/office/powerpoint/2010/main" val="3058273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3E4BE-3ADA-FD78-8E6E-AFACCEE86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F841B-0079-086E-CE0F-6E0515E76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028054" cy="2852737"/>
          </a:xfrm>
        </p:spPr>
        <p:txBody>
          <a:bodyPr/>
          <a:lstStyle/>
          <a:p>
            <a:r>
              <a:rPr lang="en-CA" dirty="0"/>
              <a:t>Part III: DEMO - Interpreting Statistical Parametric Maps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81292-5EDB-0B1C-71AC-AB2CD91626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And we will also get to familiarize ourselves with AFNI’s GUI!</a:t>
            </a:r>
          </a:p>
          <a:p>
            <a:r>
              <a:rPr lang="en-CA" dirty="0"/>
              <a:t>+ some more math 😷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A9787-E9DF-1EC0-1C9A-B62E39DDC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D679-BBBC-0F4A-9A50-CED9F3CB3897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6450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806A2-F911-61AB-224C-2EA3FC1C7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298" y="243205"/>
            <a:ext cx="10515600" cy="1325563"/>
          </a:xfrm>
        </p:spPr>
        <p:txBody>
          <a:bodyPr/>
          <a:lstStyle/>
          <a:p>
            <a:r>
              <a:rPr lang="en-CA" dirty="0"/>
              <a:t>Uncorrected SPMs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F903A7-783D-C275-FB22-93FD2D19E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D679-BBBC-0F4A-9A50-CED9F3CB3897}" type="slidenum">
              <a:rPr lang="en-CA" smtClean="0"/>
              <a:t>26</a:t>
            </a:fld>
            <a:endParaRPr lang="en-CA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3ED60BE-1ED5-0C68-4FA9-5FA11F4AA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97186" y="1557656"/>
            <a:ext cx="4095704" cy="1943416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DCA7C77-C804-C722-FB89-29F863ED9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0" y="1546544"/>
            <a:ext cx="7155078" cy="330676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A55B851-342B-54E1-8CB1-348ABDD7DF85}"/>
              </a:ext>
            </a:extLst>
          </p:cNvPr>
          <p:cNvCxnSpPr>
            <a:cxnSpLocks/>
          </p:cNvCxnSpPr>
          <p:nvPr/>
        </p:nvCxnSpPr>
        <p:spPr>
          <a:xfrm flipH="1" flipV="1">
            <a:off x="6918960" y="3489960"/>
            <a:ext cx="1219198" cy="447038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4791F3F-4596-4840-B375-21E35C5F5CCC}"/>
              </a:ext>
            </a:extLst>
          </p:cNvPr>
          <p:cNvCxnSpPr>
            <a:cxnSpLocks/>
          </p:cNvCxnSpPr>
          <p:nvPr/>
        </p:nvCxnSpPr>
        <p:spPr>
          <a:xfrm flipH="1" flipV="1">
            <a:off x="5664098" y="3840480"/>
            <a:ext cx="767182" cy="1448752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3CDE4C-4A9F-9790-1B35-E5F72961B1E2}"/>
              </a:ext>
            </a:extLst>
          </p:cNvPr>
          <p:cNvCxnSpPr>
            <a:cxnSpLocks/>
          </p:cNvCxnSpPr>
          <p:nvPr/>
        </p:nvCxnSpPr>
        <p:spPr>
          <a:xfrm flipV="1">
            <a:off x="2255520" y="4440356"/>
            <a:ext cx="1633119" cy="1117800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33232BC-CD4C-C00D-3402-5E475C741907}"/>
              </a:ext>
            </a:extLst>
          </p:cNvPr>
          <p:cNvCxnSpPr>
            <a:cxnSpLocks/>
          </p:cNvCxnSpPr>
          <p:nvPr/>
        </p:nvCxnSpPr>
        <p:spPr>
          <a:xfrm flipV="1">
            <a:off x="4277258" y="4148456"/>
            <a:ext cx="0" cy="1409700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654EF01-D1D5-B118-4ADD-6980E3DB248F}"/>
              </a:ext>
            </a:extLst>
          </p:cNvPr>
          <p:cNvSpPr txBox="1"/>
          <p:nvPr/>
        </p:nvSpPr>
        <p:spPr>
          <a:xfrm>
            <a:off x="8138158" y="3791019"/>
            <a:ext cx="34137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accent5">
                    <a:lumMod val="75000"/>
                  </a:schemeClr>
                </a:solidFill>
              </a:rPr>
              <a:t>Range of </a:t>
            </a:r>
            <a:r>
              <a:rPr lang="en-CA" sz="2800" dirty="0" err="1">
                <a:solidFill>
                  <a:schemeClr val="accent5">
                    <a:lumMod val="75000"/>
                  </a:schemeClr>
                </a:solidFill>
              </a:rPr>
              <a:t>voxelwise</a:t>
            </a:r>
            <a:r>
              <a:rPr lang="en-CA" sz="2800" dirty="0">
                <a:solidFill>
                  <a:schemeClr val="accent5">
                    <a:lumMod val="75000"/>
                  </a:schemeClr>
                </a:solidFill>
              </a:rPr>
              <a:t> t-statistics in our dataset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25E632-C9C5-5D98-DA35-9127934407A9}"/>
              </a:ext>
            </a:extLst>
          </p:cNvPr>
          <p:cNvSpPr txBox="1"/>
          <p:nvPr/>
        </p:nvSpPr>
        <p:spPr>
          <a:xfrm>
            <a:off x="5804006" y="5289232"/>
            <a:ext cx="49987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accent5">
                    <a:lumMod val="75000"/>
                  </a:schemeClr>
                </a:solidFill>
              </a:rPr>
              <a:t>Colourmap range auto-selected to maximize contrast but you can change it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00921A-35B7-AD5A-68D4-066588EB3E41}"/>
              </a:ext>
            </a:extLst>
          </p:cNvPr>
          <p:cNvSpPr txBox="1"/>
          <p:nvPr/>
        </p:nvSpPr>
        <p:spPr>
          <a:xfrm>
            <a:off x="2605889" y="5591672"/>
            <a:ext cx="33427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accent5">
                    <a:lumMod val="75000"/>
                  </a:schemeClr>
                </a:solidFill>
              </a:rPr>
              <a:t>Threshold slider of smallest |t| shown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4363FD-C31B-66CC-8CC0-D691D189A861}"/>
              </a:ext>
            </a:extLst>
          </p:cNvPr>
          <p:cNvSpPr txBox="1"/>
          <p:nvPr/>
        </p:nvSpPr>
        <p:spPr>
          <a:xfrm>
            <a:off x="33070" y="5504675"/>
            <a:ext cx="27174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accent5">
                    <a:lumMod val="75000"/>
                  </a:schemeClr>
                </a:solidFill>
              </a:rPr>
              <a:t>Corresponding p value to threshold value</a:t>
            </a:r>
          </a:p>
        </p:txBody>
      </p:sp>
    </p:spTree>
    <p:extLst>
      <p:ext uri="{BB962C8B-B14F-4D97-AF65-F5344CB8AC3E}">
        <p14:creationId xmlns:p14="http://schemas.microsoft.com/office/powerpoint/2010/main" val="2459603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5E0DE-16C2-DFF1-60E5-5C2BDBF11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EE740-6891-EB26-B2EF-FB3B0A5CF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IDEA 1: Threshold by P-Value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EDE1AF-9F9A-688A-B713-58E1F0B9B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D679-BBBC-0F4A-9A50-CED9F3CB3897}" type="slidenum">
              <a:rPr lang="en-CA" smtClean="0"/>
              <a:t>27</a:t>
            </a:fld>
            <a:endParaRPr lang="en-CA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C5A1D3D-D6E0-FEB0-4A94-E188D57CD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" y="2574321"/>
            <a:ext cx="7500299" cy="3480754"/>
          </a:xfrm>
          <a:prstGeom prst="rect">
            <a:avLst/>
          </a:prstGeom>
        </p:spPr>
      </p:pic>
      <p:pic>
        <p:nvPicPr>
          <p:cNvPr id="9" name="Picture 8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A485DDC6-1865-507B-07C2-B877FC570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875" y="3331402"/>
            <a:ext cx="4225290" cy="207956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77BA8F-907D-7F51-7EFB-643E00F9E8A4}"/>
              </a:ext>
            </a:extLst>
          </p:cNvPr>
          <p:cNvCxnSpPr>
            <a:cxnSpLocks/>
          </p:cNvCxnSpPr>
          <p:nvPr/>
        </p:nvCxnSpPr>
        <p:spPr>
          <a:xfrm flipH="1">
            <a:off x="4145280" y="1977504"/>
            <a:ext cx="1310954" cy="872376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B0377A9-1D71-464E-7FFF-837B6CFF2D83}"/>
              </a:ext>
            </a:extLst>
          </p:cNvPr>
          <p:cNvSpPr txBox="1"/>
          <p:nvPr/>
        </p:nvSpPr>
        <p:spPr>
          <a:xfrm>
            <a:off x="5379721" y="1431908"/>
            <a:ext cx="44957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accent5">
                    <a:lumMod val="75000"/>
                  </a:schemeClr>
                </a:solidFill>
              </a:rPr>
              <a:t>Can change any of the thresholds by clicking here</a:t>
            </a:r>
          </a:p>
        </p:txBody>
      </p:sp>
    </p:spTree>
    <p:extLst>
      <p:ext uri="{BB962C8B-B14F-4D97-AF65-F5344CB8AC3E}">
        <p14:creationId xmlns:p14="http://schemas.microsoft.com/office/powerpoint/2010/main" val="2810883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62C6B-926C-7997-469C-4EF6A2F2D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IDEA 1: Threshold by P-Value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0FA9E-138D-527E-BBB7-230F1A5EA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 algn="ctr">
              <a:buNone/>
            </a:pPr>
            <a:endParaRPr lang="en-CA" dirty="0"/>
          </a:p>
          <a:p>
            <a:pPr marL="0" indent="0" algn="ctr">
              <a:buNone/>
            </a:pPr>
            <a:endParaRPr lang="en-CA" sz="3300" dirty="0"/>
          </a:p>
          <a:p>
            <a:pPr marL="0" indent="0" algn="ctr">
              <a:buNone/>
            </a:pPr>
            <a:r>
              <a:rPr lang="en-CA" sz="3300" dirty="0"/>
              <a:t>This image is 92 x 92 x 40 = 338560 voxels</a:t>
            </a:r>
          </a:p>
          <a:p>
            <a:pPr marL="0" indent="0" algn="ctr">
              <a:buNone/>
            </a:pPr>
            <a:r>
              <a:rPr lang="en-CA" sz="3300" dirty="0"/>
              <a:t>If we accept p &lt; 0.05 as our threshold, this still means 16928 voxels could be deemed active by chance alone. </a:t>
            </a:r>
          </a:p>
          <a:p>
            <a:pPr marL="0" indent="0" algn="ctr">
              <a:buNone/>
            </a:pPr>
            <a:r>
              <a:rPr lang="en-CA" sz="3300" dirty="0"/>
              <a:t>16928 false positives!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B73B0C-D6A3-6CB7-CB37-3640802CD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D679-BBBC-0F4A-9A50-CED9F3CB3897}" type="slidenum">
              <a:rPr lang="en-CA" smtClean="0"/>
              <a:t>28</a:t>
            </a:fld>
            <a:endParaRPr lang="en-CA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A862B8B-3E25-4041-D000-324837E8B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" y="1471572"/>
            <a:ext cx="6684010" cy="3101929"/>
          </a:xfrm>
          <a:prstGeom prst="rect">
            <a:avLst/>
          </a:prstGeom>
        </p:spPr>
      </p:pic>
      <p:pic>
        <p:nvPicPr>
          <p:cNvPr id="7" name="Picture 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AA77B8DA-4991-B07F-A546-C0E5D5528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115" y="2011426"/>
            <a:ext cx="4225290" cy="207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46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A1044-CB69-ED54-35E0-1B200FEAD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IDEA 2: Bonferroni Correction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B3E1EE-B591-FD62-BF89-547EBFF63C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CA" dirty="0"/>
                  <a:t>A method to control Type I (false positive error) rate when conducting multiple statistical tests.</a:t>
                </a:r>
              </a:p>
              <a:p>
                <a:pPr marL="0" indent="0" algn="ctr">
                  <a:buNone/>
                </a:pPr>
                <a:endParaRPr lang="en-CA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𝐵𝑜𝑛𝑓𝑒𝑟𝑟𝑜𝑛𝑖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𝐶𝑜𝑟𝑟𝑒𝑐𝑡𝑒𝑑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𝑠𝑖𝑔𝑛𝑖𝑓𝑖𝑐𝑎𝑛𝑐𝑒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𝑙𝑒𝑣𝑒𝑙</m:t>
                              </m:r>
                            </m:e>
                          </m:d>
                        </m:num>
                        <m:den>
                          <m:eqArr>
                            <m:eqArr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𝑛𝑢𝑚𝑏𝑒𝑟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𝑠𝑡𝑎𝑡𝑖𝑠𝑡𝑖𝑐𝑎𝑙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𝑡𝑒𝑠𝑡𝑠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., 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𝑛𝑢𝑚𝑏𝑒𝑟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𝑣𝑜𝑥𝑒𝑙𝑠</m:t>
                              </m:r>
                            </m:e>
                          </m:eqAr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dirty="0"/>
              </a:p>
              <a:p>
                <a:pPr marL="0" indent="0" algn="ctr">
                  <a:buNone/>
                </a:pPr>
                <a:endParaRPr lang="en-CA" dirty="0"/>
              </a:p>
              <a:p>
                <a:pPr marL="0" indent="0" algn="ctr">
                  <a:buNone/>
                </a:pPr>
                <a:r>
                  <a:rPr lang="en-CA" dirty="0"/>
                  <a:t>Since we have 338560 voxels this makes our new p-value 0.00000014767. Perhaps a bit conservative and we might miss true effects!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B3E1EE-B591-FD62-BF89-547EBFF63C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2326" r="-1086" b="-377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454C10-FB1D-A19F-036F-3995BB0A0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D679-BBBC-0F4A-9A50-CED9F3CB3897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9785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0268A-EBB9-3400-3B6F-96A9ABFCB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Part I: Generalized Linear Modeling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3AAC4D-4CBD-9152-E779-24C79AB7A0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MATH 😷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2FEA61-421F-6137-573A-33AEAE6DD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D679-BBBC-0F4A-9A50-CED9F3CB3897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40937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CF36C-820E-EA95-ADD1-9A1FB0222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46178-4F18-4A76-500B-E3571B69F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IDEA 3: False Discovery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2A385-4D77-33A0-C2A0-90C7BDFE1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Asks how many of our discoveries are we willing to be false positives?</a:t>
            </a:r>
          </a:p>
          <a:p>
            <a:r>
              <a:rPr lang="en-CA" dirty="0"/>
              <a:t>Different to accept that 5% of activated voxels will be false positive rather than 5% of all brain voxels will be false positives</a:t>
            </a:r>
          </a:p>
          <a:p>
            <a:r>
              <a:rPr lang="en-CA" dirty="0"/>
              <a:t>Less conservative than Bonferroni so less likely to miss true effect!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429FC4-D5D0-ED78-0E3D-3620D9AC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D679-BBBC-0F4A-9A50-CED9F3CB3897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3276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A8CBF-3662-BA12-B58E-0E8E84A5F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IDEA 3: False Discovery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EDB45-E9E0-A1ED-FA22-7AF76594F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CA" dirty="0"/>
              <a:t>Order and assign rank to individual p-values for your different tests (i.e., different voxels)</a:t>
            </a:r>
          </a:p>
          <a:p>
            <a:pPr marL="514350" indent="-514350">
              <a:buAutoNum type="arabicPeriod"/>
            </a:pPr>
            <a:r>
              <a:rPr lang="en-CA" dirty="0"/>
              <a:t>Calculate critical value, </a:t>
            </a:r>
            <a:r>
              <a:rPr lang="en-CA" dirty="0" err="1"/>
              <a:t>i</a:t>
            </a:r>
            <a:r>
              <a:rPr lang="en-CA" dirty="0"/>
              <a:t> is the rank, m is the number of tests and Q is the FDR (i.e., 0.05)</a:t>
            </a:r>
          </a:p>
          <a:p>
            <a:pPr marL="514350" indent="-514350">
              <a:buAutoNum type="arabicPeriod"/>
            </a:pPr>
            <a:r>
              <a:rPr lang="en-CA" dirty="0"/>
              <a:t>Find the largest p-value where p &lt; (</a:t>
            </a:r>
            <a:r>
              <a:rPr lang="en-CA" dirty="0" err="1"/>
              <a:t>i</a:t>
            </a:r>
            <a:r>
              <a:rPr lang="en-CA" dirty="0"/>
              <a:t>/m)Q and set that as your new threshold</a:t>
            </a:r>
          </a:p>
          <a:p>
            <a:pPr marL="514350" indent="-514350">
              <a:buAutoNum type="arabicPeriod"/>
            </a:pPr>
            <a:endParaRPr lang="en-CA" dirty="0"/>
          </a:p>
          <a:p>
            <a:pPr marL="0" indent="0">
              <a:buNone/>
            </a:pPr>
            <a:r>
              <a:rPr lang="en-CA" dirty="0"/>
              <a:t>NOTE: that there might be some smaller (higher rank) p values that don’t satisfy p &lt; (</a:t>
            </a:r>
            <a:r>
              <a:rPr lang="en-CA" dirty="0" err="1"/>
              <a:t>i</a:t>
            </a:r>
            <a:r>
              <a:rPr lang="en-CA" dirty="0"/>
              <a:t>/m)Q that are still significant for being below threshold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88AED-3530-675E-4AD0-EAEED3B89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D679-BBBC-0F4A-9A50-CED9F3CB3897}" type="slidenum">
              <a:rPr lang="en-CA" smtClean="0"/>
              <a:t>31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630272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6CACD-C952-D2A0-9574-08A888084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CA4F-87C1-411F-07DD-83CED70D2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IDEA 3: False Discovery Rate</a:t>
            </a:r>
          </a:p>
        </p:txBody>
      </p:sp>
      <p:pic>
        <p:nvPicPr>
          <p:cNvPr id="6" name="Content Placeholder 5" descr="A screenshot of a graph&#10;&#10;AI-generated content may be incorrect.">
            <a:extLst>
              <a:ext uri="{FF2B5EF4-FFF2-40B4-BE49-F238E27FC236}">
                <a16:creationId xmlns:a16="http://schemas.microsoft.com/office/drawing/2014/main" id="{1A0EA616-6F21-8261-BBD4-86C437C55F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0976" y="1556217"/>
            <a:ext cx="10515600" cy="314979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95E5D-300D-F3B5-99CE-4959A0F64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D679-BBBC-0F4A-9A50-CED9F3CB3897}" type="slidenum">
              <a:rPr lang="en-CA" smtClean="0"/>
              <a:t>32</a:t>
            </a:fld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6951B4-5E73-F2A6-673B-8EB3CB10FE38}"/>
              </a:ext>
            </a:extLst>
          </p:cNvPr>
          <p:cNvSpPr txBox="1"/>
          <p:nvPr/>
        </p:nvSpPr>
        <p:spPr>
          <a:xfrm>
            <a:off x="640976" y="4717008"/>
            <a:ext cx="107128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dirty="0">
                <a:hlinkClick r:id="rId4"/>
              </a:rPr>
              <a:t>https://stats.libretexts.org/Bookshelves/Applied_Statistics/Biological_Statistics_%28McDonald%29/06%3A_Multiple_Tests/6.01%3A_Multiple_Comparisons</a:t>
            </a:r>
            <a:r>
              <a:rPr lang="en-CA" sz="1600" dirty="0"/>
              <a:t> and Garcia-</a:t>
            </a:r>
            <a:r>
              <a:rPr lang="en-CA" sz="1600" dirty="0" err="1"/>
              <a:t>Arenzana</a:t>
            </a:r>
            <a:r>
              <a:rPr lang="en-CA" sz="1600" dirty="0"/>
              <a:t> et al., 2014.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046E1E-E507-1C0D-742A-FB8582E10A4F}"/>
              </a:ext>
            </a:extLst>
          </p:cNvPr>
          <p:cNvSpPr/>
          <p:nvPr/>
        </p:nvSpPr>
        <p:spPr>
          <a:xfrm>
            <a:off x="640976" y="3025588"/>
            <a:ext cx="10515600" cy="268941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9D2E9B-2423-173A-6503-61B25D7FEC1D}"/>
              </a:ext>
            </a:extLst>
          </p:cNvPr>
          <p:cNvSpPr txBox="1"/>
          <p:nvPr/>
        </p:nvSpPr>
        <p:spPr>
          <a:xfrm>
            <a:off x="986117" y="5348415"/>
            <a:ext cx="98253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In this example, proteins have p &lt; (</a:t>
            </a:r>
            <a:r>
              <a:rPr lang="en-CA" sz="2800" dirty="0" err="1"/>
              <a:t>i</a:t>
            </a:r>
            <a:r>
              <a:rPr lang="en-CA" sz="2800" dirty="0"/>
              <a:t>/m)Q and thus the new p-value threshold is 0.042. More stringent than p = 0.05 but less conservative than Bonferroni Correction. </a:t>
            </a:r>
          </a:p>
        </p:txBody>
      </p:sp>
    </p:spTree>
    <p:extLst>
      <p:ext uri="{BB962C8B-B14F-4D97-AF65-F5344CB8AC3E}">
        <p14:creationId xmlns:p14="http://schemas.microsoft.com/office/powerpoint/2010/main" val="1319677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CE94C-7B9E-C7ED-ECC5-01E13EE84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IDEA 3: False Discovery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A5387-B3D6-80F7-FDF5-FD9E51236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9811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CA" dirty="0"/>
              <a:t>In AFNI we just have to set our desired q-value and the rest is adjusted for us!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393016-2C63-158E-67F2-8A1206722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D679-BBBC-0F4A-9A50-CED9F3CB3897}" type="slidenum">
              <a:rPr lang="en-CA" smtClean="0"/>
              <a:t>33</a:t>
            </a:fld>
            <a:endParaRPr lang="en-CA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ACCA244-5DF5-33AB-3919-F5E745520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01" y="2681989"/>
            <a:ext cx="7956580" cy="3674361"/>
          </a:xfrm>
          <a:prstGeom prst="rect">
            <a:avLst/>
          </a:prstGeom>
        </p:spPr>
      </p:pic>
      <p:pic>
        <p:nvPicPr>
          <p:cNvPr id="8" name="Picture 7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DA4E681D-E51E-177C-8069-49B08402F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119" y="2354830"/>
            <a:ext cx="3656230" cy="18160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F771DD-7FEA-289C-CF57-672235A320EE}"/>
              </a:ext>
            </a:extLst>
          </p:cNvPr>
          <p:cNvSpPr txBox="1"/>
          <p:nvPr/>
        </p:nvSpPr>
        <p:spPr>
          <a:xfrm>
            <a:off x="8765877" y="4294098"/>
            <a:ext cx="28907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Now we can confidently say that we’ve detected strong activations in the visual cortex!</a:t>
            </a:r>
          </a:p>
        </p:txBody>
      </p:sp>
    </p:spTree>
    <p:extLst>
      <p:ext uri="{BB962C8B-B14F-4D97-AF65-F5344CB8AC3E}">
        <p14:creationId xmlns:p14="http://schemas.microsoft.com/office/powerpoint/2010/main" val="2299003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38FB8-0230-DCC1-B25A-E21B44B09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BREAK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DBF5F-6A40-CD30-50F0-660CEFAC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D679-BBBC-0F4A-9A50-CED9F3CB3897}" type="slidenum">
              <a:rPr lang="en-CA" smtClean="0"/>
              <a:t>34</a:t>
            </a:fld>
            <a:endParaRPr lang="en-CA"/>
          </a:p>
        </p:txBody>
      </p:sp>
      <p:pic>
        <p:nvPicPr>
          <p:cNvPr id="1026" name="Picture 2" descr="Coffee Break on Steam">
            <a:extLst>
              <a:ext uri="{FF2B5EF4-FFF2-40B4-BE49-F238E27FC236}">
                <a16:creationId xmlns:a16="http://schemas.microsoft.com/office/drawing/2014/main" id="{332416DE-0BD3-20FD-9F3F-CEA0892AE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826" y="1532427"/>
            <a:ext cx="9982347" cy="466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2851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93705-C776-05B7-A36E-B9274181E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5E2C7-C846-66A8-CB47-09B2DED34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34998"/>
            <a:ext cx="11028054" cy="2852737"/>
          </a:xfrm>
        </p:spPr>
        <p:txBody>
          <a:bodyPr/>
          <a:lstStyle/>
          <a:p>
            <a:r>
              <a:rPr lang="en-CA" dirty="0"/>
              <a:t>Part IV: DEMO - ICA of Resting State fMRI Data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3987CA-7566-4018-5AA2-F2C43C7C99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803C2-0405-1E48-920B-AC7E7A15F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D679-BBBC-0F4A-9A50-CED9F3CB3897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37888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CD696-D5A0-EAC8-EC03-DA213A282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C4C97-EC43-C187-6DBD-7602C446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 1: Look at the Preprocessed fMRI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E2E98-1364-0F85-456A-35AE5BC10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71599"/>
            <a:ext cx="10515601" cy="5349875"/>
          </a:xfrm>
        </p:spPr>
        <p:txBody>
          <a:bodyPr>
            <a:normAutofit fontScale="92500" lnSpcReduction="20000"/>
          </a:bodyPr>
          <a:lstStyle/>
          <a:p>
            <a:r>
              <a:rPr lang="en-CA" sz="3000" dirty="0"/>
              <a:t>This is a 3d+time dataset </a:t>
            </a:r>
          </a:p>
          <a:p>
            <a:r>
              <a:rPr lang="en-CA" sz="3000" dirty="0"/>
              <a:t>It has shape [</a:t>
            </a:r>
            <a:r>
              <a:rPr lang="en-CA" sz="3000" dirty="0" err="1"/>
              <a:t>x,y,z,t</a:t>
            </a:r>
            <a:r>
              <a:rPr lang="en-CA" sz="3000" dirty="0"/>
              <a:t>]</a:t>
            </a:r>
          </a:p>
          <a:p>
            <a:endParaRPr lang="en-CA" sz="3000" dirty="0"/>
          </a:p>
          <a:p>
            <a:r>
              <a:rPr lang="en-CA" sz="3000" dirty="0"/>
              <a:t>You can print the header using </a:t>
            </a:r>
          </a:p>
          <a:p>
            <a:pPr marL="0" indent="0">
              <a:buNone/>
            </a:pPr>
            <a:r>
              <a:rPr lang="en-CA" sz="3000" i="1" dirty="0"/>
              <a:t>3dinfo </a:t>
            </a:r>
            <a:r>
              <a:rPr lang="en-CA" sz="3000" i="1" dirty="0" err="1"/>
              <a:t>preprocessed_resting.nii.gz</a:t>
            </a:r>
            <a:endParaRPr lang="en-CA" sz="3000" i="1" dirty="0"/>
          </a:p>
          <a:p>
            <a:pPr marL="0" indent="0">
              <a:buNone/>
            </a:pPr>
            <a:endParaRPr lang="en-CA" sz="3000" i="1" dirty="0"/>
          </a:p>
          <a:p>
            <a:r>
              <a:rPr lang="en-CA" sz="3000" dirty="0"/>
              <a:t>You can print the acquisition metadata using </a:t>
            </a:r>
          </a:p>
          <a:p>
            <a:pPr marL="0" indent="0">
              <a:buNone/>
            </a:pPr>
            <a:r>
              <a:rPr lang="en-CA" sz="3000" i="1" dirty="0"/>
              <a:t>cat sub-001_task-rest_run-01_bold.json</a:t>
            </a:r>
          </a:p>
          <a:p>
            <a:pPr marL="0" indent="0">
              <a:buNone/>
            </a:pPr>
            <a:endParaRPr lang="en-CA" b="1" i="1" dirty="0"/>
          </a:p>
          <a:p>
            <a:r>
              <a:rPr lang="en-CA" b="1" i="1" dirty="0"/>
              <a:t>I accidentally included the wrong .</a:t>
            </a:r>
            <a:r>
              <a:rPr lang="en-CA" b="1" i="1" dirty="0" err="1"/>
              <a:t>json</a:t>
            </a:r>
            <a:r>
              <a:rPr lang="en-CA" b="1" i="1" dirty="0"/>
              <a:t> in the folder </a:t>
            </a:r>
          </a:p>
          <a:p>
            <a:pPr marL="0" indent="0">
              <a:buNone/>
            </a:pPr>
            <a:r>
              <a:rPr lang="en-CA" b="1" i="1" dirty="0"/>
              <a:t>You can download the correct one from </a:t>
            </a:r>
            <a:r>
              <a:rPr lang="en-CA" b="1" i="1" dirty="0">
                <a:hlinkClick r:id="rId3"/>
              </a:rPr>
              <a:t>https://openneuro.org/datasets/ds005747/versions/1.2.1</a:t>
            </a:r>
            <a:r>
              <a:rPr lang="en-CA" b="1" i="1" dirty="0"/>
              <a:t> </a:t>
            </a:r>
          </a:p>
          <a:p>
            <a:pPr marL="0" indent="0">
              <a:buNone/>
            </a:pPr>
            <a:endParaRPr lang="en-CA" b="1" i="1" dirty="0"/>
          </a:p>
          <a:p>
            <a:pPr marL="0" indent="0">
              <a:buNone/>
            </a:pPr>
            <a:endParaRPr lang="en-CA" i="1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E1BE1-93EF-5E2A-F5F9-B231A9C0C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D679-BBBC-0F4A-9A50-CED9F3CB3897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04719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07325-C539-BDC8-6675-97DC3377D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7B76B-17D9-69A1-92CA-6DCAA7216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 1: Look at the Preprocessed fMRI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1D7E-15C7-3B7A-AD81-52CE8C1B0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4163"/>
            <a:ext cx="10515600" cy="5167312"/>
          </a:xfrm>
        </p:spPr>
        <p:txBody>
          <a:bodyPr>
            <a:normAutofit/>
          </a:bodyPr>
          <a:lstStyle/>
          <a:p>
            <a:r>
              <a:rPr lang="en-CA" dirty="0"/>
              <a:t>Data has very high spatial resolution!</a:t>
            </a:r>
          </a:p>
          <a:p>
            <a:pPr lvl="1"/>
            <a:r>
              <a:rPr lang="en-CA" sz="2800" dirty="0"/>
              <a:t>1 mm isotropic at 7T</a:t>
            </a:r>
          </a:p>
          <a:p>
            <a:pPr lvl="1"/>
            <a:r>
              <a:rPr lang="en-CA" sz="2800" dirty="0"/>
              <a:t>only static images can achieve this resolution at lower fields</a:t>
            </a:r>
          </a:p>
          <a:p>
            <a:r>
              <a:rPr lang="en-CA" dirty="0"/>
              <a:t>TR = 2.34s and we have 256 timepoints thus the acquisition was 599s or approximately 10 minutes long</a:t>
            </a:r>
          </a:p>
          <a:p>
            <a:endParaRPr lang="en-CA" dirty="0"/>
          </a:p>
          <a:p>
            <a:r>
              <a:rPr lang="en-CA" dirty="0"/>
              <a:t>Similar to the previous dataset, I have already performed motion correction, </a:t>
            </a:r>
            <a:r>
              <a:rPr lang="en-CA" dirty="0" err="1"/>
              <a:t>despiking</a:t>
            </a:r>
            <a:r>
              <a:rPr lang="en-CA" dirty="0"/>
              <a:t>, spatial smoothing and grey matter masking (somewhat controversial for rs-fMRI)</a:t>
            </a:r>
          </a:p>
          <a:p>
            <a:pPr marL="0" indent="0">
              <a:buNone/>
            </a:pPr>
            <a:endParaRPr lang="en-CA" b="1" i="1" dirty="0"/>
          </a:p>
          <a:p>
            <a:pPr marL="0" indent="0">
              <a:buNone/>
            </a:pPr>
            <a:endParaRPr lang="en-CA" i="1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659A2-A47A-9D12-6BCF-BB7219F48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D679-BBBC-0F4A-9A50-CED9F3CB3897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00586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6482-169C-BF70-E929-325241E4C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 2: Nuisance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72462-7723-2039-78CD-8695EC63E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dirty="0"/>
              <a:t>Even though we won’t be running a GLM, we still want to regress out some of the noise that was accounted for in the design matrix.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3dTproject  -input </a:t>
            </a:r>
            <a:r>
              <a:rPr lang="en-CA" dirty="0" err="1"/>
              <a:t>preprocessed_resting.nii.gz</a:t>
            </a:r>
            <a:r>
              <a:rPr lang="en-CA" dirty="0"/>
              <a:t> \</a:t>
            </a:r>
          </a:p>
          <a:p>
            <a:pPr marL="0" indent="0">
              <a:buNone/>
            </a:pPr>
            <a:r>
              <a:rPr lang="en-CA" dirty="0"/>
              <a:t>	-mask </a:t>
            </a:r>
            <a:r>
              <a:rPr lang="en-CA" dirty="0" err="1"/>
              <a:t>gm_mask.nii.gz</a:t>
            </a:r>
            <a:r>
              <a:rPr lang="en-CA" dirty="0"/>
              <a:t> \</a:t>
            </a:r>
          </a:p>
          <a:p>
            <a:pPr marL="0" indent="0">
              <a:buNone/>
            </a:pPr>
            <a:r>
              <a:rPr lang="en-CA" dirty="0"/>
              <a:t>	-bandpass 0.01 0.1 \</a:t>
            </a:r>
          </a:p>
          <a:p>
            <a:pPr marL="0" indent="0">
              <a:buNone/>
            </a:pPr>
            <a:r>
              <a:rPr lang="en-CA" dirty="0"/>
              <a:t>	-</a:t>
            </a:r>
            <a:r>
              <a:rPr lang="en-CA" dirty="0" err="1"/>
              <a:t>polort</a:t>
            </a:r>
            <a:r>
              <a:rPr lang="en-CA" dirty="0"/>
              <a:t> 2 \</a:t>
            </a:r>
          </a:p>
          <a:p>
            <a:pPr marL="0" indent="0">
              <a:buNone/>
            </a:pPr>
            <a:r>
              <a:rPr lang="en-CA" dirty="0"/>
              <a:t>	-ort motion_params.1D</a:t>
            </a:r>
          </a:p>
          <a:p>
            <a:pPr marL="0" indent="0">
              <a:buNone/>
            </a:pPr>
            <a:r>
              <a:rPr lang="en-CA" dirty="0"/>
              <a:t>	-prefix </a:t>
            </a:r>
            <a:r>
              <a:rPr lang="en-CA" dirty="0" err="1"/>
              <a:t>fmri_cleaned</a:t>
            </a:r>
            <a:r>
              <a:rPr lang="en-CA" u="sng" dirty="0" err="1">
                <a:hlinkClick r:id="rId3"/>
              </a:rPr>
              <a:t>.nii.gz</a:t>
            </a:r>
            <a:r>
              <a:rPr lang="en-CA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0D030-B6CA-AD21-2AEB-DDB9BF1EE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D679-BBBC-0F4A-9A50-CED9F3CB3897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85609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5265A-AB64-7C48-4DEF-A84148E4B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 3: Independent Component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7672B-DA4D-735B-A26F-52C3B15E2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788" y="1575459"/>
            <a:ext cx="5327050" cy="5282541"/>
          </a:xfrm>
        </p:spPr>
        <p:txBody>
          <a:bodyPr>
            <a:normAutofit/>
          </a:bodyPr>
          <a:lstStyle/>
          <a:p>
            <a:r>
              <a:rPr lang="en-CA" dirty="0"/>
              <a:t>Spatial, model-free approach</a:t>
            </a:r>
          </a:p>
          <a:p>
            <a:r>
              <a:rPr lang="en-CA" dirty="0"/>
              <a:t>Goal: to find interesting structure in the data</a:t>
            </a:r>
          </a:p>
          <a:p>
            <a:r>
              <a:rPr lang="en-CA" dirty="0"/>
              <a:t>A </a:t>
            </a:r>
            <a:r>
              <a:rPr lang="en-CA" b="1" dirty="0"/>
              <a:t>decomposition technique </a:t>
            </a:r>
            <a:r>
              <a:rPr lang="en-CA" dirty="0"/>
              <a:t>that aims to represent or summarize the data using components (similar conceptually to a Fourier analysis)</a:t>
            </a:r>
          </a:p>
          <a:p>
            <a:r>
              <a:rPr lang="en-CA" dirty="0"/>
              <a:t>Compared to GLM, ICA estimates both the design matrix and parameter estimates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2E55B9-8701-3509-9163-F3B1C38A7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D679-BBBC-0F4A-9A50-CED9F3CB3897}" type="slidenum">
              <a:rPr lang="en-CA" smtClean="0"/>
              <a:t>39</a:t>
            </a:fld>
            <a:endParaRPr lang="en-CA"/>
          </a:p>
        </p:txBody>
      </p:sp>
      <p:pic>
        <p:nvPicPr>
          <p:cNvPr id="1026" name="Picture 2" descr="Music and Computers">
            <a:extLst>
              <a:ext uri="{FF2B5EF4-FFF2-40B4-BE49-F238E27FC236}">
                <a16:creationId xmlns:a16="http://schemas.microsoft.com/office/drawing/2014/main" id="{A7240EA0-ADAF-DC8F-FDCA-F622D3131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977" y="1422951"/>
            <a:ext cx="5603096" cy="468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345E7A-1DDB-F751-A26E-B6FB011587F6}"/>
              </a:ext>
            </a:extLst>
          </p:cNvPr>
          <p:cNvSpPr txBox="1"/>
          <p:nvPr/>
        </p:nvSpPr>
        <p:spPr>
          <a:xfrm>
            <a:off x="6136256" y="6075144"/>
            <a:ext cx="56030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hlinkClick r:id="rId3"/>
              </a:rPr>
              <a:t>https://musicandcomputersbook.com/chapter3/03_03.php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992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F281A-9BBE-8284-49C2-D5137533C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Review of Task Based MRI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6DD43-47A5-E734-F3E0-7A96CC891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Want to know: </a:t>
            </a:r>
          </a:p>
          <a:p>
            <a:pPr marL="514350" indent="-514350">
              <a:buAutoNum type="arabicPeriod"/>
            </a:pPr>
            <a:r>
              <a:rPr lang="en-CA" dirty="0"/>
              <a:t>Which areas of the brain shown increased BOLD signal in response to the task? </a:t>
            </a:r>
          </a:p>
          <a:p>
            <a:pPr marL="514350" indent="-514350">
              <a:buAutoNum type="arabicPeriod"/>
            </a:pPr>
            <a:r>
              <a:rPr lang="en-CA" dirty="0"/>
              <a:t>How strong is that response?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ABEB7-0A0A-AC8E-DADB-8CF729370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D679-BBBC-0F4A-9A50-CED9F3CB3897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7371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57588-433B-A8D5-5517-DBE66F88D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3EFF0-C1C0-2C94-1FB8-D3C944FA9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 3: Independent Component Analysis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77422-2526-C8A1-2B73-523730B3A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D679-BBBC-0F4A-9A50-CED9F3CB3897}" type="slidenum">
              <a:rPr lang="en-CA" smtClean="0"/>
              <a:t>40</a:t>
            </a:fld>
            <a:endParaRPr lang="en-CA"/>
          </a:p>
        </p:txBody>
      </p:sp>
      <p:pic>
        <p:nvPicPr>
          <p:cNvPr id="10" name="Content Placeholder 9" descr="A diagram of a brain&#10;&#10;AI-generated content may be incorrect.">
            <a:extLst>
              <a:ext uri="{FF2B5EF4-FFF2-40B4-BE49-F238E27FC236}">
                <a16:creationId xmlns:a16="http://schemas.microsoft.com/office/drawing/2014/main" id="{8F56A827-015E-F879-2286-23DB3D448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1786" y="1435668"/>
            <a:ext cx="7328764" cy="4499305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CCC4CB-17C5-4411-0733-3E0595156010}"/>
              </a:ext>
            </a:extLst>
          </p:cNvPr>
          <p:cNvSpPr txBox="1"/>
          <p:nvPr/>
        </p:nvSpPr>
        <p:spPr>
          <a:xfrm>
            <a:off x="481786" y="6092765"/>
            <a:ext cx="8817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hlinkClick r:id="rId4"/>
              </a:rPr>
              <a:t>FROM FSL Course: https://www.youtube.com/watch?v=RSWuYpjTrk0</a:t>
            </a:r>
            <a:r>
              <a:rPr lang="en-CA" sz="2000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6C6CD4-FB46-CA5A-4AD7-5573A6C4AD1D}"/>
              </a:ext>
            </a:extLst>
          </p:cNvPr>
          <p:cNvSpPr txBox="1"/>
          <p:nvPr/>
        </p:nvSpPr>
        <p:spPr>
          <a:xfrm>
            <a:off x="8231037" y="2983785"/>
            <a:ext cx="312276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3 components for baseline, visual stimulus and auditory stimulus</a:t>
            </a:r>
          </a:p>
        </p:txBody>
      </p:sp>
    </p:spTree>
    <p:extLst>
      <p:ext uri="{BB962C8B-B14F-4D97-AF65-F5344CB8AC3E}">
        <p14:creationId xmlns:p14="http://schemas.microsoft.com/office/powerpoint/2010/main" val="33696883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A4515-1A05-CB41-0FC1-D52847EFD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 3: Independent Component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7DF9B-ECCC-88F0-206F-26BCF6F17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033" y="1825625"/>
            <a:ext cx="11835441" cy="4351338"/>
          </a:xfrm>
        </p:spPr>
        <p:txBody>
          <a:bodyPr/>
          <a:lstStyle/>
          <a:p>
            <a:pPr marL="0" indent="0">
              <a:buNone/>
            </a:pPr>
            <a:r>
              <a:rPr lang="en-CA" i="1" dirty="0"/>
              <a:t>melodic –v –</a:t>
            </a:r>
            <a:r>
              <a:rPr lang="en-CA" i="1" dirty="0" err="1"/>
              <a:t>i</a:t>
            </a:r>
            <a:r>
              <a:rPr lang="en-CA" i="1" dirty="0"/>
              <a:t> </a:t>
            </a:r>
            <a:r>
              <a:rPr lang="en-CA" i="1" dirty="0" err="1"/>
              <a:t>fmri_cleaned.nii.gz</a:t>
            </a:r>
            <a:r>
              <a:rPr lang="en-CA" i="1" dirty="0"/>
              <a:t> –o </a:t>
            </a:r>
            <a:r>
              <a:rPr lang="en-CA" i="1" dirty="0" err="1"/>
              <a:t>melodic_resting</a:t>
            </a:r>
            <a:r>
              <a:rPr lang="en-CA" i="1" dirty="0"/>
              <a:t> –-</a:t>
            </a:r>
            <a:r>
              <a:rPr lang="en-CA" i="1" dirty="0" err="1"/>
              <a:t>nobet</a:t>
            </a:r>
            <a:r>
              <a:rPr lang="en-CA" i="1" dirty="0"/>
              <a:t> --tr=2.34 --report –d 10 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in output directory </a:t>
            </a:r>
            <a:r>
              <a:rPr lang="en-CA" dirty="0" err="1"/>
              <a:t>melodic_resting</a:t>
            </a:r>
            <a:r>
              <a:rPr lang="en-CA" dirty="0"/>
              <a:t>, image </a:t>
            </a:r>
            <a:r>
              <a:rPr lang="en-CA" i="1" dirty="0" err="1"/>
              <a:t>melodic_ICA.nii.gz</a:t>
            </a:r>
            <a:r>
              <a:rPr lang="en-CA" i="1" dirty="0"/>
              <a:t> </a:t>
            </a:r>
            <a:r>
              <a:rPr lang="en-CA" dirty="0"/>
              <a:t>contains 25 sub-bricks each with an independent spatial component.</a:t>
            </a:r>
            <a:endParaRPr lang="en-CA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D0009-59A0-EE1B-DCF9-DFC91A537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D679-BBBC-0F4A-9A50-CED9F3CB3897}" type="slidenum">
              <a:rPr lang="en-CA" smtClean="0"/>
              <a:t>41</a:t>
            </a:fld>
            <a:endParaRPr lang="en-CA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612C24F-1473-7D86-83AB-2FEFEA71C073}"/>
              </a:ext>
            </a:extLst>
          </p:cNvPr>
          <p:cNvCxnSpPr/>
          <p:nvPr/>
        </p:nvCxnSpPr>
        <p:spPr>
          <a:xfrm flipV="1">
            <a:off x="1759789" y="2691442"/>
            <a:ext cx="0" cy="1017916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F2B323-95A4-6DBB-7EBB-69C4E8C7316C}"/>
              </a:ext>
            </a:extLst>
          </p:cNvPr>
          <p:cNvCxnSpPr/>
          <p:nvPr/>
        </p:nvCxnSpPr>
        <p:spPr>
          <a:xfrm flipV="1">
            <a:off x="6811992" y="2411084"/>
            <a:ext cx="0" cy="1017916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0A7C50-434F-A2AB-3196-3E544A261E78}"/>
              </a:ext>
            </a:extLst>
          </p:cNvPr>
          <p:cNvCxnSpPr/>
          <p:nvPr/>
        </p:nvCxnSpPr>
        <p:spPr>
          <a:xfrm flipV="1">
            <a:off x="3962400" y="2411084"/>
            <a:ext cx="0" cy="1017916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3F7141B-65BA-F973-E546-BDF3F31E090D}"/>
              </a:ext>
            </a:extLst>
          </p:cNvPr>
          <p:cNvCxnSpPr/>
          <p:nvPr/>
        </p:nvCxnSpPr>
        <p:spPr>
          <a:xfrm flipV="1">
            <a:off x="8879456" y="2411084"/>
            <a:ext cx="0" cy="1017916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17B3CF-3AF4-311A-A861-9D6AC6589372}"/>
              </a:ext>
            </a:extLst>
          </p:cNvPr>
          <p:cNvSpPr txBox="1"/>
          <p:nvPr/>
        </p:nvSpPr>
        <p:spPr>
          <a:xfrm>
            <a:off x="583002" y="3709358"/>
            <a:ext cx="23535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Number of components to estimate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5DB0F6-C6DF-D647-E4F6-29005CD30B87}"/>
              </a:ext>
            </a:extLst>
          </p:cNvPr>
          <p:cNvSpPr txBox="1"/>
          <p:nvPr/>
        </p:nvSpPr>
        <p:spPr>
          <a:xfrm>
            <a:off x="2785613" y="3563937"/>
            <a:ext cx="23535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Input cleaned </a:t>
            </a:r>
            <a:r>
              <a:rPr lang="en-CA" sz="2800" dirty="0" err="1"/>
              <a:t>timecourses</a:t>
            </a:r>
            <a:endParaRPr lang="en-CA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8B34B9-4F3F-813B-12F4-DA474709A45E}"/>
              </a:ext>
            </a:extLst>
          </p:cNvPr>
          <p:cNvSpPr txBox="1"/>
          <p:nvPr/>
        </p:nvSpPr>
        <p:spPr>
          <a:xfrm>
            <a:off x="5635205" y="3429000"/>
            <a:ext cx="23535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Name of output directory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AA0DCE-02D3-FFAE-BF8F-AD1B0B2DEE25}"/>
              </a:ext>
            </a:extLst>
          </p:cNvPr>
          <p:cNvSpPr txBox="1"/>
          <p:nvPr/>
        </p:nvSpPr>
        <p:spPr>
          <a:xfrm>
            <a:off x="7837815" y="3429000"/>
            <a:ext cx="23535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Data is already skull-stripped</a:t>
            </a:r>
          </a:p>
        </p:txBody>
      </p:sp>
    </p:spTree>
    <p:extLst>
      <p:ext uri="{BB962C8B-B14F-4D97-AF65-F5344CB8AC3E}">
        <p14:creationId xmlns:p14="http://schemas.microsoft.com/office/powerpoint/2010/main" val="1366769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D4D76-6D65-1FC9-36CC-2841A69C5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972CB-00D8-A6EA-6B52-9EA506F57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714" y="-119809"/>
            <a:ext cx="10515600" cy="1325563"/>
          </a:xfrm>
        </p:spPr>
        <p:txBody>
          <a:bodyPr/>
          <a:lstStyle/>
          <a:p>
            <a:r>
              <a:rPr lang="en-CA" dirty="0"/>
              <a:t>Step 3: Independent Component Analysis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9B810-DED9-4763-9A23-275991095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D679-BBBC-0F4A-9A50-CED9F3CB3897}" type="slidenum">
              <a:rPr lang="en-CA" smtClean="0"/>
              <a:t>42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F7996D-860F-F0AE-D0F4-1839108A6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206" y="240356"/>
            <a:ext cx="474108" cy="61159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B57353-7BE8-F1FE-1344-57B616B8805F}"/>
              </a:ext>
            </a:extLst>
          </p:cNvPr>
          <p:cNvSpPr txBox="1"/>
          <p:nvPr/>
        </p:nvSpPr>
        <p:spPr>
          <a:xfrm rot="5400000">
            <a:off x="10762737" y="3036743"/>
            <a:ext cx="194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b="1" dirty="0"/>
              <a:t>Z-score</a:t>
            </a:r>
            <a:endParaRPr lang="en-CA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63C151-9988-E211-01E2-AB5A5E872D8A}"/>
              </a:ext>
            </a:extLst>
          </p:cNvPr>
          <p:cNvSpPr txBox="1"/>
          <p:nvPr/>
        </p:nvSpPr>
        <p:spPr>
          <a:xfrm>
            <a:off x="10478530" y="3113687"/>
            <a:ext cx="34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0</a:t>
            </a:r>
          </a:p>
        </p:txBody>
      </p:sp>
      <p:pic>
        <p:nvPicPr>
          <p:cNvPr id="10" name="Content Placeholder 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5FC5E8A-0639-FEA7-C946-593B8219F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2606" y="1205754"/>
            <a:ext cx="2344505" cy="1713292"/>
          </a:xfrm>
        </p:spPr>
      </p:pic>
      <p:pic>
        <p:nvPicPr>
          <p:cNvPr id="14" name="Picture 13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207FE742-5206-BD9D-E310-4B06AE407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2761" y="1205754"/>
            <a:ext cx="2344505" cy="1713292"/>
          </a:xfrm>
          <a:prstGeom prst="rect">
            <a:avLst/>
          </a:prstGeom>
        </p:spPr>
      </p:pic>
      <p:pic>
        <p:nvPicPr>
          <p:cNvPr id="19" name="Picture 18" descr="A colorful explosion of fire&#10;&#10;AI-generated content may be incorrect.">
            <a:extLst>
              <a:ext uri="{FF2B5EF4-FFF2-40B4-BE49-F238E27FC236}">
                <a16:creationId xmlns:a16="http://schemas.microsoft.com/office/drawing/2014/main" id="{66EA2471-93E6-BEF3-A297-21A238FF4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1105" y="1227331"/>
            <a:ext cx="2344505" cy="1713292"/>
          </a:xfrm>
          <a:prstGeom prst="rect">
            <a:avLst/>
          </a:prstGeom>
        </p:spPr>
      </p:pic>
      <p:pic>
        <p:nvPicPr>
          <p:cNvPr id="23" name="Picture 22" descr="A colorful explosion of smoke&#10;&#10;AI-generated content may be incorrect.">
            <a:extLst>
              <a:ext uri="{FF2B5EF4-FFF2-40B4-BE49-F238E27FC236}">
                <a16:creationId xmlns:a16="http://schemas.microsoft.com/office/drawing/2014/main" id="{CBDA98B9-D78B-6093-AC87-27DFDE2FE6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9450" y="1227331"/>
            <a:ext cx="2344505" cy="1713292"/>
          </a:xfrm>
          <a:prstGeom prst="rect">
            <a:avLst/>
          </a:prstGeom>
        </p:spPr>
      </p:pic>
      <p:pic>
        <p:nvPicPr>
          <p:cNvPr id="27" name="Picture 26" descr="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68391A5D-646B-54B4-486C-EA24573FB4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606" y="3057159"/>
            <a:ext cx="2344505" cy="1713292"/>
          </a:xfrm>
          <a:prstGeom prst="rect">
            <a:avLst/>
          </a:prstGeom>
        </p:spPr>
      </p:pic>
      <p:pic>
        <p:nvPicPr>
          <p:cNvPr id="31" name="Picture 30" descr="A colorful explosion of fire&#10;&#10;AI-generated content may be incorrect.">
            <a:extLst>
              <a:ext uri="{FF2B5EF4-FFF2-40B4-BE49-F238E27FC236}">
                <a16:creationId xmlns:a16="http://schemas.microsoft.com/office/drawing/2014/main" id="{40E77200-A7F7-3155-ECD8-24EF4C3E9C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2761" y="3057159"/>
            <a:ext cx="2384821" cy="1713292"/>
          </a:xfrm>
          <a:prstGeom prst="rect">
            <a:avLst/>
          </a:prstGeom>
        </p:spPr>
      </p:pic>
      <p:pic>
        <p:nvPicPr>
          <p:cNvPr id="35" name="Picture 3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11812E9C-610C-D651-3DCF-4C6F81B18F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21732" y="3077744"/>
            <a:ext cx="2385997" cy="1692707"/>
          </a:xfrm>
          <a:prstGeom prst="rect">
            <a:avLst/>
          </a:prstGeom>
        </p:spPr>
      </p:pic>
      <p:pic>
        <p:nvPicPr>
          <p:cNvPr id="39" name="Picture 3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B5604AE-9028-EF83-D915-E6D0E5B0E7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2606" y="4908564"/>
            <a:ext cx="2344505" cy="1713292"/>
          </a:xfrm>
          <a:prstGeom prst="rect">
            <a:avLst/>
          </a:prstGeom>
        </p:spPr>
      </p:pic>
      <p:pic>
        <p:nvPicPr>
          <p:cNvPr id="42" name="Picture 41" descr="A colorful explosion of smoke&#10;&#10;AI-generated content may be incorrect.">
            <a:extLst>
              <a:ext uri="{FF2B5EF4-FFF2-40B4-BE49-F238E27FC236}">
                <a16:creationId xmlns:a16="http://schemas.microsoft.com/office/drawing/2014/main" id="{5B9A8DAD-4526-6AB6-A8F7-0C94B19917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2059" y="4918121"/>
            <a:ext cx="2403648" cy="1703735"/>
          </a:xfrm>
          <a:prstGeom prst="rect">
            <a:avLst/>
          </a:prstGeom>
        </p:spPr>
      </p:pic>
      <p:pic>
        <p:nvPicPr>
          <p:cNvPr id="46" name="Picture 45" descr="A colorful image of a person's body&#10;&#10;AI-generated content may be incorrect.">
            <a:extLst>
              <a:ext uri="{FF2B5EF4-FFF2-40B4-BE49-F238E27FC236}">
                <a16:creationId xmlns:a16="http://schemas.microsoft.com/office/drawing/2014/main" id="{1D9260DC-A0CD-7475-A2D7-F3F8894E73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21244" y="4907572"/>
            <a:ext cx="2412117" cy="173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198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DCF8C-6B4E-1892-FB96-F2DABA1B2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714" y="-119809"/>
            <a:ext cx="10515600" cy="1325563"/>
          </a:xfrm>
        </p:spPr>
        <p:txBody>
          <a:bodyPr/>
          <a:lstStyle/>
          <a:p>
            <a:r>
              <a:rPr lang="en-CA" dirty="0"/>
              <a:t>Step 3: Independent Component Analysis</a:t>
            </a:r>
          </a:p>
        </p:txBody>
      </p:sp>
      <p:pic>
        <p:nvPicPr>
          <p:cNvPr id="6" name="Content Placeholder 5" descr="A colorful map of different colors&#10;&#10;AI-generated content may be incorrect.">
            <a:extLst>
              <a:ext uri="{FF2B5EF4-FFF2-40B4-BE49-F238E27FC236}">
                <a16:creationId xmlns:a16="http://schemas.microsoft.com/office/drawing/2014/main" id="{F07C9660-2FC4-39C5-DBCE-D784300A5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1631" y="1043996"/>
            <a:ext cx="1592737" cy="108856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86255-6A7F-18A6-0433-2D60CC243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D679-BBBC-0F4A-9A50-CED9F3CB3897}" type="slidenum">
              <a:rPr lang="en-CA" smtClean="0"/>
              <a:t>43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895CEE-6AB2-6BF5-D253-A621A2DB3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206" y="240356"/>
            <a:ext cx="474108" cy="61159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636F97-E4BA-0618-6781-4DBFC0E0DF91}"/>
              </a:ext>
            </a:extLst>
          </p:cNvPr>
          <p:cNvSpPr txBox="1"/>
          <p:nvPr/>
        </p:nvSpPr>
        <p:spPr>
          <a:xfrm rot="5400000">
            <a:off x="10762737" y="3036743"/>
            <a:ext cx="194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b="1" dirty="0"/>
              <a:t>Z-score</a:t>
            </a:r>
            <a:endParaRPr lang="en-CA" b="1" dirty="0"/>
          </a:p>
        </p:txBody>
      </p:sp>
      <p:pic>
        <p:nvPicPr>
          <p:cNvPr id="11" name="Picture 10" descr="A colorful explosion of fire&#10;&#10;AI-generated content may be incorrect.">
            <a:extLst>
              <a:ext uri="{FF2B5EF4-FFF2-40B4-BE49-F238E27FC236}">
                <a16:creationId xmlns:a16="http://schemas.microsoft.com/office/drawing/2014/main" id="{CB88B5BE-E741-7BFA-8BD5-06D1E984B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371" y="1043996"/>
            <a:ext cx="1592738" cy="1088561"/>
          </a:xfrm>
          <a:prstGeom prst="rect">
            <a:avLst/>
          </a:prstGeom>
        </p:spPr>
      </p:pic>
      <p:pic>
        <p:nvPicPr>
          <p:cNvPr id="13" name="Picture 12" descr="A colorful explosion of fire&#10;&#10;AI-generated content may be incorrect.">
            <a:extLst>
              <a:ext uri="{FF2B5EF4-FFF2-40B4-BE49-F238E27FC236}">
                <a16:creationId xmlns:a16="http://schemas.microsoft.com/office/drawing/2014/main" id="{FB36BA88-CEC9-4D4D-81DA-4535AB946D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1112" y="1043996"/>
            <a:ext cx="1597727" cy="1088561"/>
          </a:xfrm>
          <a:prstGeom prst="rect">
            <a:avLst/>
          </a:prstGeom>
        </p:spPr>
      </p:pic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70F0B4-17FA-8CAB-1AF3-DF893F2C14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0842" y="1043995"/>
            <a:ext cx="1596832" cy="1076253"/>
          </a:xfrm>
          <a:prstGeom prst="rect">
            <a:avLst/>
          </a:prstGeom>
        </p:spPr>
      </p:pic>
      <p:pic>
        <p:nvPicPr>
          <p:cNvPr id="17" name="Picture 16" descr="A colorful explosion of different colors&#10;&#10;AI-generated content may be incorrect.">
            <a:extLst>
              <a:ext uri="{FF2B5EF4-FFF2-40B4-BE49-F238E27FC236}">
                <a16:creationId xmlns:a16="http://schemas.microsoft.com/office/drawing/2014/main" id="{3C9B8F47-8F16-8ECD-6F68-DF3E14BFAC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5583" y="1043995"/>
            <a:ext cx="1592737" cy="107625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FE1A01F-FC92-27D2-E5D8-68AD9FD1197D}"/>
              </a:ext>
            </a:extLst>
          </p:cNvPr>
          <p:cNvSpPr txBox="1"/>
          <p:nvPr/>
        </p:nvSpPr>
        <p:spPr>
          <a:xfrm>
            <a:off x="10478530" y="3113687"/>
            <a:ext cx="34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0</a:t>
            </a:r>
          </a:p>
        </p:txBody>
      </p:sp>
      <p:pic>
        <p:nvPicPr>
          <p:cNvPr id="20" name="Picture 19" descr="A colorful explosion of different colors&#10;&#10;AI-generated content may be incorrect.">
            <a:extLst>
              <a:ext uri="{FF2B5EF4-FFF2-40B4-BE49-F238E27FC236}">
                <a16:creationId xmlns:a16="http://schemas.microsoft.com/office/drawing/2014/main" id="{61166331-B953-6B0D-BA96-A5BB4F3F9B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1631" y="2178029"/>
            <a:ext cx="1592737" cy="1088561"/>
          </a:xfrm>
          <a:prstGeom prst="rect">
            <a:avLst/>
          </a:prstGeom>
        </p:spPr>
      </p:pic>
      <p:pic>
        <p:nvPicPr>
          <p:cNvPr id="22" name="Picture 21" descr="A colorful explosion of smoke&#10;&#10;AI-generated content may be incorrect.">
            <a:extLst>
              <a:ext uri="{FF2B5EF4-FFF2-40B4-BE49-F238E27FC236}">
                <a16:creationId xmlns:a16="http://schemas.microsoft.com/office/drawing/2014/main" id="{7783FF5B-0711-4B91-1523-4876EF55AF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86372" y="2158859"/>
            <a:ext cx="1592737" cy="1088561"/>
          </a:xfrm>
          <a:prstGeom prst="rect">
            <a:avLst/>
          </a:prstGeom>
        </p:spPr>
      </p:pic>
      <p:pic>
        <p:nvPicPr>
          <p:cNvPr id="24" name="Picture 23" descr="A colorful explosion of fire&#10;&#10;AI-generated content may be incorrect.">
            <a:extLst>
              <a:ext uri="{FF2B5EF4-FFF2-40B4-BE49-F238E27FC236}">
                <a16:creationId xmlns:a16="http://schemas.microsoft.com/office/drawing/2014/main" id="{438C6289-53BE-3EDC-5935-AC23774EEA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50903" y="2178029"/>
            <a:ext cx="1607585" cy="1088561"/>
          </a:xfrm>
          <a:prstGeom prst="rect">
            <a:avLst/>
          </a:prstGeom>
        </p:spPr>
      </p:pic>
      <p:pic>
        <p:nvPicPr>
          <p:cNvPr id="26" name="Picture 25" descr="A colorful explosion of different colors&#10;&#10;AI-generated content may be incorrect.">
            <a:extLst>
              <a:ext uri="{FF2B5EF4-FFF2-40B4-BE49-F238E27FC236}">
                <a16:creationId xmlns:a16="http://schemas.microsoft.com/office/drawing/2014/main" id="{43D8797C-91DE-252E-F5E3-68E40CD365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8465" y="2178029"/>
            <a:ext cx="1607585" cy="1088561"/>
          </a:xfrm>
          <a:prstGeom prst="rect">
            <a:avLst/>
          </a:prstGeom>
        </p:spPr>
      </p:pic>
      <p:pic>
        <p:nvPicPr>
          <p:cNvPr id="28" name="Picture 27" descr="A colorful explosion of fire&#10;&#10;AI-generated content may be incorrect.">
            <a:extLst>
              <a:ext uri="{FF2B5EF4-FFF2-40B4-BE49-F238E27FC236}">
                <a16:creationId xmlns:a16="http://schemas.microsoft.com/office/drawing/2014/main" id="{E786C722-01AB-33B7-00E1-0A9F00ED63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77822" y="2178029"/>
            <a:ext cx="1592737" cy="1069391"/>
          </a:xfrm>
          <a:prstGeom prst="rect">
            <a:avLst/>
          </a:prstGeom>
        </p:spPr>
      </p:pic>
      <p:pic>
        <p:nvPicPr>
          <p:cNvPr id="30" name="Picture 2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B983677-2392-7135-4DDF-93508516BF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1630" y="3330597"/>
            <a:ext cx="1592737" cy="1088561"/>
          </a:xfrm>
          <a:prstGeom prst="rect">
            <a:avLst/>
          </a:prstGeom>
        </p:spPr>
      </p:pic>
      <p:pic>
        <p:nvPicPr>
          <p:cNvPr id="32" name="Picture 31" descr="A colorful explosion of fire&#10;&#10;AI-generated content may be incorrect.">
            <a:extLst>
              <a:ext uri="{FF2B5EF4-FFF2-40B4-BE49-F238E27FC236}">
                <a16:creationId xmlns:a16="http://schemas.microsoft.com/office/drawing/2014/main" id="{1AE0D5F5-5272-91E1-5DA6-E4FFE7B5765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84520" y="3324371"/>
            <a:ext cx="1592737" cy="1088561"/>
          </a:xfrm>
          <a:prstGeom prst="rect">
            <a:avLst/>
          </a:prstGeom>
        </p:spPr>
      </p:pic>
      <p:pic>
        <p:nvPicPr>
          <p:cNvPr id="34" name="Picture 33" descr="A colorful explosion of fire&#10;&#10;AI-generated content may be incorrect.">
            <a:extLst>
              <a:ext uri="{FF2B5EF4-FFF2-40B4-BE49-F238E27FC236}">
                <a16:creationId xmlns:a16="http://schemas.microsoft.com/office/drawing/2014/main" id="{B91C7D72-50B1-734E-CE7B-D7A1F124120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47910" y="3330596"/>
            <a:ext cx="1600929" cy="1088562"/>
          </a:xfrm>
          <a:prstGeom prst="rect">
            <a:avLst/>
          </a:prstGeom>
        </p:spPr>
      </p:pic>
      <p:pic>
        <p:nvPicPr>
          <p:cNvPr id="36" name="Picture 35" descr="A colorful image of a human body&#10;&#10;AI-generated content may be incorrect.">
            <a:extLst>
              <a:ext uri="{FF2B5EF4-FFF2-40B4-BE49-F238E27FC236}">
                <a16:creationId xmlns:a16="http://schemas.microsoft.com/office/drawing/2014/main" id="{A82C17E4-4CED-81BE-30EA-13A05B09E68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28465" y="3324371"/>
            <a:ext cx="1607585" cy="1088561"/>
          </a:xfrm>
          <a:prstGeom prst="rect">
            <a:avLst/>
          </a:prstGeom>
        </p:spPr>
      </p:pic>
      <p:pic>
        <p:nvPicPr>
          <p:cNvPr id="38" name="Picture 37" descr="A colorful explosion of fire&#10;&#10;AI-generated content may be incorrect.">
            <a:extLst>
              <a:ext uri="{FF2B5EF4-FFF2-40B4-BE49-F238E27FC236}">
                <a16:creationId xmlns:a16="http://schemas.microsoft.com/office/drawing/2014/main" id="{EF4AFDF0-EF3E-705E-71E4-43F4427568E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81882" y="3305201"/>
            <a:ext cx="1588677" cy="1125313"/>
          </a:xfrm>
          <a:prstGeom prst="rect">
            <a:avLst/>
          </a:prstGeom>
        </p:spPr>
      </p:pic>
      <p:pic>
        <p:nvPicPr>
          <p:cNvPr id="40" name="Picture 39" descr="A colorful explosion of smoke&#10;&#10;AI-generated content may be incorrect.">
            <a:extLst>
              <a:ext uri="{FF2B5EF4-FFF2-40B4-BE49-F238E27FC236}">
                <a16:creationId xmlns:a16="http://schemas.microsoft.com/office/drawing/2014/main" id="{1E51BD7A-F0E6-3161-C885-F29333D71A5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21630" y="4491885"/>
            <a:ext cx="1615369" cy="1125313"/>
          </a:xfrm>
          <a:prstGeom prst="rect">
            <a:avLst/>
          </a:prstGeom>
        </p:spPr>
      </p:pic>
      <p:pic>
        <p:nvPicPr>
          <p:cNvPr id="43" name="Picture 42" descr="A colorful explosion of different colors&#10;&#10;AI-generated content may be incorrect.">
            <a:extLst>
              <a:ext uri="{FF2B5EF4-FFF2-40B4-BE49-F238E27FC236}">
                <a16:creationId xmlns:a16="http://schemas.microsoft.com/office/drawing/2014/main" id="{97378B03-24EA-5852-443D-4FB7BEF663F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84520" y="4489883"/>
            <a:ext cx="1592737" cy="1136801"/>
          </a:xfrm>
          <a:prstGeom prst="rect">
            <a:avLst/>
          </a:prstGeom>
        </p:spPr>
      </p:pic>
      <p:pic>
        <p:nvPicPr>
          <p:cNvPr id="45" name="Picture 44" descr="A colorful explosion of smoke&#10;&#10;AI-generated content may be incorrect.">
            <a:extLst>
              <a:ext uri="{FF2B5EF4-FFF2-40B4-BE49-F238E27FC236}">
                <a16:creationId xmlns:a16="http://schemas.microsoft.com/office/drawing/2014/main" id="{D81F9A74-6ADD-B6A9-600E-284DB46A852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47910" y="4500866"/>
            <a:ext cx="1618743" cy="1125818"/>
          </a:xfrm>
          <a:prstGeom prst="rect">
            <a:avLst/>
          </a:prstGeom>
        </p:spPr>
      </p:pic>
      <p:pic>
        <p:nvPicPr>
          <p:cNvPr id="47" name="Picture 46" descr="A colorful explosion of smoke&#10;&#10;AI-generated content may be incorrect.">
            <a:extLst>
              <a:ext uri="{FF2B5EF4-FFF2-40B4-BE49-F238E27FC236}">
                <a16:creationId xmlns:a16="http://schemas.microsoft.com/office/drawing/2014/main" id="{10FFC45C-7E84-4D37-D6F0-B8AB0FB96E6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28465" y="4493742"/>
            <a:ext cx="1618743" cy="1123456"/>
          </a:xfrm>
          <a:prstGeom prst="rect">
            <a:avLst/>
          </a:prstGeom>
        </p:spPr>
      </p:pic>
      <p:pic>
        <p:nvPicPr>
          <p:cNvPr id="49" name="Picture 48" descr="A colorful explosion of paint&#10;&#10;AI-generated content may be incorrect.">
            <a:extLst>
              <a:ext uri="{FF2B5EF4-FFF2-40B4-BE49-F238E27FC236}">
                <a16:creationId xmlns:a16="http://schemas.microsoft.com/office/drawing/2014/main" id="{2FD18D67-FFBB-C913-3A21-2293946065A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162951" y="4493143"/>
            <a:ext cx="1615369" cy="1124002"/>
          </a:xfrm>
          <a:prstGeom prst="rect">
            <a:avLst/>
          </a:prstGeom>
        </p:spPr>
      </p:pic>
      <p:pic>
        <p:nvPicPr>
          <p:cNvPr id="51" name="Picture 50" descr="A colorful explosion of smoke&#10;&#10;AI-generated content may be incorrect.">
            <a:extLst>
              <a:ext uri="{FF2B5EF4-FFF2-40B4-BE49-F238E27FC236}">
                <a16:creationId xmlns:a16="http://schemas.microsoft.com/office/drawing/2014/main" id="{F3AF21F5-FE0B-4B7B-ECF8-1A0D48897A1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21630" y="5689925"/>
            <a:ext cx="1592737" cy="1136801"/>
          </a:xfrm>
          <a:prstGeom prst="rect">
            <a:avLst/>
          </a:prstGeom>
        </p:spPr>
      </p:pic>
      <p:pic>
        <p:nvPicPr>
          <p:cNvPr id="53" name="Picture 52" descr="A colorful explosion of different colors&#10;&#10;AI-generated content may be incorrect.">
            <a:extLst>
              <a:ext uri="{FF2B5EF4-FFF2-40B4-BE49-F238E27FC236}">
                <a16:creationId xmlns:a16="http://schemas.microsoft.com/office/drawing/2014/main" id="{8D4BD365-E39A-D995-7257-0040AB98053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884520" y="5689925"/>
            <a:ext cx="1592737" cy="1136801"/>
          </a:xfrm>
          <a:prstGeom prst="rect">
            <a:avLst/>
          </a:prstGeom>
        </p:spPr>
      </p:pic>
      <p:pic>
        <p:nvPicPr>
          <p:cNvPr id="55" name="Picture 54" descr="A colorful explosion of fire&#10;&#10;AI-generated content may be incorrect.">
            <a:extLst>
              <a:ext uri="{FF2B5EF4-FFF2-40B4-BE49-F238E27FC236}">
                <a16:creationId xmlns:a16="http://schemas.microsoft.com/office/drawing/2014/main" id="{B2D56136-9D21-F7A0-ED3F-5F265D40B56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657217" y="5658326"/>
            <a:ext cx="1609436" cy="1130291"/>
          </a:xfrm>
          <a:prstGeom prst="rect">
            <a:avLst/>
          </a:prstGeom>
        </p:spPr>
      </p:pic>
      <p:pic>
        <p:nvPicPr>
          <p:cNvPr id="57" name="Picture 56" descr="A colorful explosion of fire&#10;&#10;AI-generated content may be incorrect.">
            <a:extLst>
              <a:ext uri="{FF2B5EF4-FFF2-40B4-BE49-F238E27FC236}">
                <a16:creationId xmlns:a16="http://schemas.microsoft.com/office/drawing/2014/main" id="{630AB497-973D-C53B-802A-1E9C19935C2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446613" y="5658545"/>
            <a:ext cx="1594583" cy="1123456"/>
          </a:xfrm>
          <a:prstGeom prst="rect">
            <a:avLst/>
          </a:prstGeom>
        </p:spPr>
      </p:pic>
      <p:pic>
        <p:nvPicPr>
          <p:cNvPr id="59" name="Picture 58" descr="A colorful image of a fire&#10;&#10;AI-generated content may be incorrect.">
            <a:extLst>
              <a:ext uri="{FF2B5EF4-FFF2-40B4-BE49-F238E27FC236}">
                <a16:creationId xmlns:a16="http://schemas.microsoft.com/office/drawing/2014/main" id="{5B5455CB-034D-4AE5-4DB2-73EB5DCA2F1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133670" y="5660409"/>
            <a:ext cx="1635730" cy="11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6024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8EE34-8CC4-670B-C16D-E8F13C9D1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Choose # of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9BB72-C47F-D09B-30A5-72047824A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79609"/>
            <a:ext cx="10873154" cy="2513266"/>
          </a:xfrm>
        </p:spPr>
        <p:txBody>
          <a:bodyPr>
            <a:normAutofit/>
          </a:bodyPr>
          <a:lstStyle/>
          <a:p>
            <a:r>
              <a:rPr lang="en-CA" dirty="0"/>
              <a:t>Less components may “oversimplify” the detected networks</a:t>
            </a:r>
          </a:p>
          <a:p>
            <a:r>
              <a:rPr lang="en-CA" dirty="0"/>
              <a:t>More components can “overfit” and parcellate canonical networks</a:t>
            </a:r>
          </a:p>
          <a:p>
            <a:r>
              <a:rPr lang="en-CA" sz="2800" dirty="0"/>
              <a:t>Common estimates of 8-10 “canonical” brain networks</a:t>
            </a:r>
          </a:p>
          <a:p>
            <a:r>
              <a:rPr lang="en-CA" dirty="0"/>
              <a:t>How to validate the networks detected?</a:t>
            </a:r>
            <a:endParaRPr lang="en-CA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1A2B0-EF04-00AE-6C5E-E9C13DB20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D679-BBBC-0F4A-9A50-CED9F3CB3897}" type="slidenum">
              <a:rPr lang="en-CA" smtClean="0"/>
              <a:t>44</a:t>
            </a:fld>
            <a:endParaRPr lang="en-CA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59B94C-8306-CC02-3AE7-86B2A70DB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0459"/>
            <a:ext cx="7772400" cy="219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821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16EC8-C201-86F7-7CC1-D3BD0CF36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AFBE1-F022-386A-13F9-77AA6230D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34998"/>
            <a:ext cx="11028054" cy="2852737"/>
          </a:xfrm>
        </p:spPr>
        <p:txBody>
          <a:bodyPr/>
          <a:lstStyle/>
          <a:p>
            <a:r>
              <a:rPr lang="en-CA" dirty="0"/>
              <a:t>Part V: Other Complexities &amp; Considerations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C8C1C4-091A-DDA4-D75A-13FBF34A05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11A985-B791-6DB9-DCF2-5185F8F5F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D679-BBBC-0F4A-9A50-CED9F3CB3897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46128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5D3A9-462D-8DED-F840-3E43E1D39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9E251-370C-1103-4F70-EE47755EF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Network Modelling/Seed Based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29B24-FA6B-D4E6-60E1-3FE076C19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CA" dirty="0"/>
              <a:t>Based on a priori determination of nodes </a:t>
            </a:r>
          </a:p>
          <a:p>
            <a:r>
              <a:rPr lang="en-CA" dirty="0"/>
              <a:t>Temporal approach </a:t>
            </a:r>
          </a:p>
          <a:p>
            <a:r>
              <a:rPr lang="en-CA" dirty="0"/>
              <a:t>Goal: map connections between specific brain regions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Overlay network template and measure how the network “nodes” connect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ECDC8-51F2-3154-8F57-D2AB5B63D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D679-BBBC-0F4A-9A50-CED9F3CB3897}" type="slidenum">
              <a:rPr lang="en-CA" smtClean="0"/>
              <a:t>46</a:t>
            </a:fld>
            <a:endParaRPr lang="en-CA"/>
          </a:p>
        </p:txBody>
      </p:sp>
      <p:pic>
        <p:nvPicPr>
          <p:cNvPr id="6" name="Picture 5" descr="A diagram of a diagram of a function&#10;&#10;AI-generated content may be incorrect.">
            <a:extLst>
              <a:ext uri="{FF2B5EF4-FFF2-40B4-BE49-F238E27FC236}">
                <a16:creationId xmlns:a16="http://schemas.microsoft.com/office/drawing/2014/main" id="{4A91D161-6BDA-6D47-9A86-146F4F11C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855" y="2544994"/>
            <a:ext cx="5573241" cy="311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2395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54AE6-A5DE-2977-64C3-53EE66B9B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E0CDB-AD35-18E5-71D1-ECCA3F888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Network Modelling/Seed Based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A4631-F5CC-0852-93FD-90C8A4E6C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123" y="1690688"/>
            <a:ext cx="3439196" cy="5427834"/>
          </a:xfrm>
        </p:spPr>
        <p:txBody>
          <a:bodyPr>
            <a:normAutofit/>
          </a:bodyPr>
          <a:lstStyle/>
          <a:p>
            <a:r>
              <a:rPr lang="en-CA" dirty="0"/>
              <a:t>Advantage: simplifies the research question</a:t>
            </a:r>
          </a:p>
          <a:p>
            <a:r>
              <a:rPr lang="en-CA" dirty="0"/>
              <a:t>Limitation: assumes same network topology for all subjects</a:t>
            </a:r>
          </a:p>
          <a:p>
            <a:r>
              <a:rPr lang="en-CA" dirty="0"/>
              <a:t>TLDR: choose your approach based on your research question!!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27206-53B6-44DB-ED43-5DCC8B5DA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D679-BBBC-0F4A-9A50-CED9F3CB3897}" type="slidenum">
              <a:rPr lang="en-CA" smtClean="0"/>
              <a:t>47</a:t>
            </a:fld>
            <a:endParaRPr lang="en-CA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2078346-7BBE-D333-DB73-7BDA1F34D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176" y="1262234"/>
            <a:ext cx="7748578" cy="509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F13CAA-84B0-1215-51E9-BF93FCDCDE09}"/>
              </a:ext>
            </a:extLst>
          </p:cNvPr>
          <p:cNvSpPr txBox="1"/>
          <p:nvPr/>
        </p:nvSpPr>
        <p:spPr>
          <a:xfrm>
            <a:off x="4296883" y="6220436"/>
            <a:ext cx="400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Gorden et al., </a:t>
            </a: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Neuron,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2017.</a:t>
            </a:r>
          </a:p>
        </p:txBody>
      </p:sp>
    </p:spTree>
    <p:extLst>
      <p:ext uri="{BB962C8B-B14F-4D97-AF65-F5344CB8AC3E}">
        <p14:creationId xmlns:p14="http://schemas.microsoft.com/office/powerpoint/2010/main" val="42809942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77021-AF31-522A-F4B6-8C8B4FB2D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Thank you!😁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056C3-EDC7-6000-516E-F34023AC1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D36B0-1B06-6B8F-9FD3-097FB11D8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D679-BBBC-0F4A-9A50-CED9F3CB3897}" type="slidenum">
              <a:rPr lang="en-CA" smtClean="0"/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01685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3A951-D096-F6BE-A882-4F94C179B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References and 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1D758-D8C8-CFBE-584D-F0765F655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5420"/>
            <a:ext cx="10515600" cy="54225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b="1" dirty="0"/>
              <a:t>3dDeconvolve:</a:t>
            </a:r>
          </a:p>
          <a:p>
            <a:pPr marL="0" indent="0">
              <a:buNone/>
            </a:pPr>
            <a:r>
              <a:rPr lang="en-CA" dirty="0">
                <a:hlinkClick r:id="rId2"/>
              </a:rPr>
              <a:t>https://afni.nimh.nih.gov/pub/dist/doc/program_help/3dDeconvolve.html</a:t>
            </a:r>
            <a:r>
              <a:rPr lang="en-CA" dirty="0"/>
              <a:t> </a:t>
            </a:r>
          </a:p>
          <a:p>
            <a:pPr marL="0" indent="0">
              <a:buNone/>
            </a:pPr>
            <a:r>
              <a:rPr lang="en-CA" dirty="0">
                <a:hlinkClick r:id="rId3"/>
              </a:rPr>
              <a:t>https://www.rotman-baycrest.on.ca/index.php?action=download_resource&amp;id=2144&amp;module=resourcesmodule&amp;src=%40random45d093c0ceb64</a:t>
            </a:r>
            <a:r>
              <a:rPr lang="en-CA" dirty="0"/>
              <a:t> </a:t>
            </a:r>
          </a:p>
          <a:p>
            <a:pPr marL="0" indent="0">
              <a:buNone/>
            </a:pPr>
            <a:r>
              <a:rPr lang="en-CA" b="1" dirty="0"/>
              <a:t>3dREMLfit:</a:t>
            </a:r>
          </a:p>
          <a:p>
            <a:pPr marL="0" indent="0">
              <a:buNone/>
            </a:pPr>
            <a:r>
              <a:rPr lang="en-CA" dirty="0">
                <a:hlinkClick r:id="rId4"/>
              </a:rPr>
              <a:t>https://afni.nimh.nih.gov/pub/dist/doc/program_help/3dREMLfit.html</a:t>
            </a:r>
            <a:r>
              <a:rPr lang="en-CA" dirty="0"/>
              <a:t> </a:t>
            </a:r>
          </a:p>
          <a:p>
            <a:pPr marL="0" indent="0">
              <a:buNone/>
            </a:pPr>
            <a:r>
              <a:rPr lang="en-CA" b="1" dirty="0"/>
              <a:t>Melodic:</a:t>
            </a:r>
          </a:p>
          <a:p>
            <a:pPr marL="0" indent="0">
              <a:buNone/>
            </a:pPr>
            <a:r>
              <a:rPr lang="en-CA" dirty="0">
                <a:hlinkClick r:id="rId5"/>
              </a:rPr>
              <a:t>https://web.mit.edu/fsl_v5.0.10/fsl/doc/wiki/MELODIC.html</a:t>
            </a:r>
            <a:r>
              <a:rPr lang="en-CA" dirty="0"/>
              <a:t> 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475F5-0BCE-8AE1-E720-9409B54C6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D679-BBBC-0F4A-9A50-CED9F3CB3897}" type="slidenum">
              <a:rPr lang="en-CA" smtClean="0"/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729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DA5B1-FB3A-6CDF-7ABE-BB75C647A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8D665-8E7F-A987-54D0-7EFCC8888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Structure of fMRI Signal</a:t>
            </a:r>
          </a:p>
        </p:txBody>
      </p:sp>
      <p:pic>
        <p:nvPicPr>
          <p:cNvPr id="6" name="Content Placeholder 5" descr="A black and yellow graph&#10;&#10;AI-generated content may be incorrect.">
            <a:extLst>
              <a:ext uri="{FF2B5EF4-FFF2-40B4-BE49-F238E27FC236}">
                <a16:creationId xmlns:a16="http://schemas.microsoft.com/office/drawing/2014/main" id="{F7FE1349-16DE-7A67-F032-0CE62480F2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9268" y="3658503"/>
            <a:ext cx="3125520" cy="233957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1D954-6D43-AEF3-5643-32337C361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D679-BBBC-0F4A-9A50-CED9F3CB3897}" type="slidenum">
              <a:rPr lang="en-CA" smtClean="0"/>
              <a:t>5</a:t>
            </a:fld>
            <a:endParaRPr lang="en-CA"/>
          </a:p>
        </p:txBody>
      </p:sp>
      <p:pic>
        <p:nvPicPr>
          <p:cNvPr id="8" name="Picture 7" descr="A screenshot of a video&#10;&#10;AI-generated content may be incorrect.">
            <a:extLst>
              <a:ext uri="{FF2B5EF4-FFF2-40B4-BE49-F238E27FC236}">
                <a16:creationId xmlns:a16="http://schemas.microsoft.com/office/drawing/2014/main" id="{298AAF31-C008-F47D-3CC7-01570869F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91030"/>
            <a:ext cx="5715000" cy="2768600"/>
          </a:xfrm>
          <a:prstGeom prst="rect">
            <a:avLst/>
          </a:prstGeom>
        </p:spPr>
      </p:pic>
      <p:pic>
        <p:nvPicPr>
          <p:cNvPr id="10" name="Picture 9" descr="A black and yellow sound wave&#10;&#10;AI-generated content may be incorrect.">
            <a:extLst>
              <a:ext uri="{FF2B5EF4-FFF2-40B4-BE49-F238E27FC236}">
                <a16:creationId xmlns:a16="http://schemas.microsoft.com/office/drawing/2014/main" id="{2ED63639-6F7E-C6F6-37C3-EA43EAC9C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1944" y="685464"/>
            <a:ext cx="3125521" cy="233957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552E50-217C-465C-A92E-DE6C37D0E1B2}"/>
              </a:ext>
            </a:extLst>
          </p:cNvPr>
          <p:cNvCxnSpPr>
            <a:cxnSpLocks/>
          </p:cNvCxnSpPr>
          <p:nvPr/>
        </p:nvCxnSpPr>
        <p:spPr>
          <a:xfrm>
            <a:off x="4573858" y="3090620"/>
            <a:ext cx="3155410" cy="60851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ADF6FE-2D80-354A-1094-44C5AEABC7F8}"/>
              </a:ext>
            </a:extLst>
          </p:cNvPr>
          <p:cNvCxnSpPr>
            <a:cxnSpLocks/>
          </p:cNvCxnSpPr>
          <p:nvPr/>
        </p:nvCxnSpPr>
        <p:spPr>
          <a:xfrm>
            <a:off x="4573857" y="3090620"/>
            <a:ext cx="3345191" cy="2866826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57C09E8-5AB1-9B60-1FEC-99CF85D9346A}"/>
              </a:ext>
            </a:extLst>
          </p:cNvPr>
          <p:cNvCxnSpPr>
            <a:cxnSpLocks/>
          </p:cNvCxnSpPr>
          <p:nvPr/>
        </p:nvCxnSpPr>
        <p:spPr>
          <a:xfrm flipV="1">
            <a:off x="2326312" y="716935"/>
            <a:ext cx="5402956" cy="171271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6B964F9-F2D2-D347-EEE8-DAC4AEBFA7E5}"/>
              </a:ext>
            </a:extLst>
          </p:cNvPr>
          <p:cNvCxnSpPr>
            <a:cxnSpLocks/>
          </p:cNvCxnSpPr>
          <p:nvPr/>
        </p:nvCxnSpPr>
        <p:spPr>
          <a:xfrm>
            <a:off x="2326312" y="2443185"/>
            <a:ext cx="5402956" cy="539607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A black and yellow sound wave&#10;&#10;AI-generated content may be incorrect.">
            <a:extLst>
              <a:ext uri="{FF2B5EF4-FFF2-40B4-BE49-F238E27FC236}">
                <a16:creationId xmlns:a16="http://schemas.microsoft.com/office/drawing/2014/main" id="{CFA133E8-C4EF-03A7-4C7E-BB1863757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5512" y="4327718"/>
            <a:ext cx="3056367" cy="2383239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B1A21-3CEC-790C-D353-B23DB72B3D9B}"/>
              </a:ext>
            </a:extLst>
          </p:cNvPr>
          <p:cNvCxnSpPr>
            <a:cxnSpLocks/>
          </p:cNvCxnSpPr>
          <p:nvPr/>
        </p:nvCxnSpPr>
        <p:spPr>
          <a:xfrm>
            <a:off x="1682599" y="2461119"/>
            <a:ext cx="320646" cy="1868716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4079D-F170-CE7E-A809-1891A4129405}"/>
              </a:ext>
            </a:extLst>
          </p:cNvPr>
          <p:cNvCxnSpPr>
            <a:cxnSpLocks/>
          </p:cNvCxnSpPr>
          <p:nvPr/>
        </p:nvCxnSpPr>
        <p:spPr>
          <a:xfrm>
            <a:off x="1682598" y="2483834"/>
            <a:ext cx="3345192" cy="1846001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F048029-BF11-D433-93B9-3416ABC2004B}"/>
              </a:ext>
            </a:extLst>
          </p:cNvPr>
          <p:cNvGrpSpPr/>
          <p:nvPr/>
        </p:nvGrpSpPr>
        <p:grpSpPr>
          <a:xfrm>
            <a:off x="8084388" y="4480450"/>
            <a:ext cx="2559352" cy="151484"/>
            <a:chOff x="8084388" y="4480450"/>
            <a:chExt cx="2559352" cy="15148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0B09966-17C6-CDD3-8E55-371368A0A1BD}"/>
                </a:ext>
              </a:extLst>
            </p:cNvPr>
            <p:cNvSpPr/>
            <p:nvPr/>
          </p:nvSpPr>
          <p:spPr>
            <a:xfrm>
              <a:off x="8084388" y="4480450"/>
              <a:ext cx="155276" cy="1514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7790F7B-F5A0-F22B-1BFD-45DC31405561}"/>
                </a:ext>
              </a:extLst>
            </p:cNvPr>
            <p:cNvSpPr/>
            <p:nvPr/>
          </p:nvSpPr>
          <p:spPr>
            <a:xfrm>
              <a:off x="8474015" y="4480450"/>
              <a:ext cx="155276" cy="1514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CAA4093-5730-36A8-F0F7-82749A6EF598}"/>
                </a:ext>
              </a:extLst>
            </p:cNvPr>
            <p:cNvSpPr/>
            <p:nvPr/>
          </p:nvSpPr>
          <p:spPr>
            <a:xfrm>
              <a:off x="8906773" y="4480450"/>
              <a:ext cx="155276" cy="1514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3643BD5-21E0-D026-0008-F8C9C154F8E2}"/>
                </a:ext>
              </a:extLst>
            </p:cNvPr>
            <p:cNvSpPr/>
            <p:nvPr/>
          </p:nvSpPr>
          <p:spPr>
            <a:xfrm>
              <a:off x="9694953" y="4480450"/>
              <a:ext cx="155276" cy="1514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C732B91-0DD2-6CBB-4889-0954650B1E05}"/>
                </a:ext>
              </a:extLst>
            </p:cNvPr>
            <p:cNvSpPr/>
            <p:nvPr/>
          </p:nvSpPr>
          <p:spPr>
            <a:xfrm>
              <a:off x="9278428" y="4480450"/>
              <a:ext cx="155276" cy="1514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954E42B-AC63-370F-D0F0-8B15FAB50CC5}"/>
                </a:ext>
              </a:extLst>
            </p:cNvPr>
            <p:cNvSpPr/>
            <p:nvPr/>
          </p:nvSpPr>
          <p:spPr>
            <a:xfrm>
              <a:off x="10119594" y="4480450"/>
              <a:ext cx="155276" cy="1514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AFA8EA8-1E85-E1BD-19CE-CF448DA857BC}"/>
                </a:ext>
              </a:extLst>
            </p:cNvPr>
            <p:cNvSpPr/>
            <p:nvPr/>
          </p:nvSpPr>
          <p:spPr>
            <a:xfrm>
              <a:off x="10488464" y="4480450"/>
              <a:ext cx="155276" cy="1514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6C28E71-DDA6-926C-A2AF-B6C79A49301C}"/>
              </a:ext>
            </a:extLst>
          </p:cNvPr>
          <p:cNvGrpSpPr/>
          <p:nvPr/>
        </p:nvGrpSpPr>
        <p:grpSpPr>
          <a:xfrm>
            <a:off x="8042590" y="1718342"/>
            <a:ext cx="2559352" cy="151484"/>
            <a:chOff x="8084388" y="4480450"/>
            <a:chExt cx="2559352" cy="151484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E6EF176-6466-7B53-99EA-325E88F31DDE}"/>
                </a:ext>
              </a:extLst>
            </p:cNvPr>
            <p:cNvSpPr/>
            <p:nvPr/>
          </p:nvSpPr>
          <p:spPr>
            <a:xfrm>
              <a:off x="8084388" y="4480450"/>
              <a:ext cx="155276" cy="1514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E1433B1-C5F7-7ABE-7C31-6EC3D8F03C65}"/>
                </a:ext>
              </a:extLst>
            </p:cNvPr>
            <p:cNvSpPr/>
            <p:nvPr/>
          </p:nvSpPr>
          <p:spPr>
            <a:xfrm>
              <a:off x="8474015" y="4480450"/>
              <a:ext cx="155276" cy="1514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31B8F25-DE99-F4E9-6C4F-6566FFF99618}"/>
                </a:ext>
              </a:extLst>
            </p:cNvPr>
            <p:cNvSpPr/>
            <p:nvPr/>
          </p:nvSpPr>
          <p:spPr>
            <a:xfrm>
              <a:off x="8906773" y="4480450"/>
              <a:ext cx="155276" cy="1514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9726262-F6AD-146A-62B2-D18621F25E8D}"/>
                </a:ext>
              </a:extLst>
            </p:cNvPr>
            <p:cNvSpPr/>
            <p:nvPr/>
          </p:nvSpPr>
          <p:spPr>
            <a:xfrm>
              <a:off x="9694953" y="4480450"/>
              <a:ext cx="155276" cy="1514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2D0543E-2392-D84A-5187-4DB460AE44F9}"/>
                </a:ext>
              </a:extLst>
            </p:cNvPr>
            <p:cNvSpPr/>
            <p:nvPr/>
          </p:nvSpPr>
          <p:spPr>
            <a:xfrm>
              <a:off x="9278428" y="4480450"/>
              <a:ext cx="155276" cy="1514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B438D43-B116-C190-5642-47BA80C47DA6}"/>
                </a:ext>
              </a:extLst>
            </p:cNvPr>
            <p:cNvSpPr/>
            <p:nvPr/>
          </p:nvSpPr>
          <p:spPr>
            <a:xfrm>
              <a:off x="10119594" y="4480450"/>
              <a:ext cx="155276" cy="1514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268E8FD-FE81-BD57-771F-EEF5022A0830}"/>
                </a:ext>
              </a:extLst>
            </p:cNvPr>
            <p:cNvSpPr/>
            <p:nvPr/>
          </p:nvSpPr>
          <p:spPr>
            <a:xfrm>
              <a:off x="10488464" y="4480450"/>
              <a:ext cx="155276" cy="1514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D26F638-F830-8232-ED74-481B79937D47}"/>
              </a:ext>
            </a:extLst>
          </p:cNvPr>
          <p:cNvGrpSpPr/>
          <p:nvPr/>
        </p:nvGrpSpPr>
        <p:grpSpPr>
          <a:xfrm>
            <a:off x="2265311" y="5109793"/>
            <a:ext cx="2559352" cy="151484"/>
            <a:chOff x="8084388" y="4480450"/>
            <a:chExt cx="2559352" cy="151484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D0C56B4-34A8-51C4-C304-2EE8C5293FDA}"/>
                </a:ext>
              </a:extLst>
            </p:cNvPr>
            <p:cNvSpPr/>
            <p:nvPr/>
          </p:nvSpPr>
          <p:spPr>
            <a:xfrm>
              <a:off x="8084388" y="4480450"/>
              <a:ext cx="155276" cy="1514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F5C6EA3-CC6E-C202-145A-F31354AFB849}"/>
                </a:ext>
              </a:extLst>
            </p:cNvPr>
            <p:cNvSpPr/>
            <p:nvPr/>
          </p:nvSpPr>
          <p:spPr>
            <a:xfrm>
              <a:off x="8474015" y="4480450"/>
              <a:ext cx="155276" cy="1514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763F2D7-7129-9DD2-9116-64C85B891082}"/>
                </a:ext>
              </a:extLst>
            </p:cNvPr>
            <p:cNvSpPr/>
            <p:nvPr/>
          </p:nvSpPr>
          <p:spPr>
            <a:xfrm>
              <a:off x="8906773" y="4480450"/>
              <a:ext cx="155276" cy="1514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ED214DE-0205-45DD-6531-D3633F297851}"/>
                </a:ext>
              </a:extLst>
            </p:cNvPr>
            <p:cNvSpPr/>
            <p:nvPr/>
          </p:nvSpPr>
          <p:spPr>
            <a:xfrm>
              <a:off x="9694953" y="4480450"/>
              <a:ext cx="155276" cy="1514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DFDAED4-CA2F-C6B9-DFB6-823421C7D949}"/>
                </a:ext>
              </a:extLst>
            </p:cNvPr>
            <p:cNvSpPr/>
            <p:nvPr/>
          </p:nvSpPr>
          <p:spPr>
            <a:xfrm>
              <a:off x="9278428" y="4480450"/>
              <a:ext cx="155276" cy="1514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93C246E-42EE-CC21-D641-2AF898CEFFE1}"/>
                </a:ext>
              </a:extLst>
            </p:cNvPr>
            <p:cNvSpPr/>
            <p:nvPr/>
          </p:nvSpPr>
          <p:spPr>
            <a:xfrm>
              <a:off x="10119594" y="4480450"/>
              <a:ext cx="155276" cy="1514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87E0AFF-91FC-A3DD-7BA7-BF4794EFCB52}"/>
                </a:ext>
              </a:extLst>
            </p:cNvPr>
            <p:cNvSpPr/>
            <p:nvPr/>
          </p:nvSpPr>
          <p:spPr>
            <a:xfrm>
              <a:off x="10488464" y="4480450"/>
              <a:ext cx="155276" cy="1514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C9F0388A-A989-A38A-E2AD-C08FCE9F7AC0}"/>
              </a:ext>
            </a:extLst>
          </p:cNvPr>
          <p:cNvSpPr/>
          <p:nvPr/>
        </p:nvSpPr>
        <p:spPr>
          <a:xfrm>
            <a:off x="6096000" y="6333331"/>
            <a:ext cx="261938" cy="3190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45C6A9E-30DE-07D8-8982-B1FFBC662C50}"/>
              </a:ext>
            </a:extLst>
          </p:cNvPr>
          <p:cNvSpPr txBox="1"/>
          <p:nvPr/>
        </p:nvSpPr>
        <p:spPr>
          <a:xfrm>
            <a:off x="6357938" y="6319400"/>
            <a:ext cx="270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Checkerboard ON</a:t>
            </a:r>
          </a:p>
        </p:txBody>
      </p:sp>
    </p:spTree>
    <p:extLst>
      <p:ext uri="{BB962C8B-B14F-4D97-AF65-F5344CB8AC3E}">
        <p14:creationId xmlns:p14="http://schemas.microsoft.com/office/powerpoint/2010/main" val="710561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7D15B-CE6A-10A0-2E37-3B25D6385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DEMO: Use AFNI to Look at Preprocessed Voxel-wise Timeseries </a:t>
            </a:r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1BEEF28-7856-7DF7-9EB2-0B82AC8CF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112" y="1690688"/>
            <a:ext cx="7031837" cy="32670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48FC2-545B-7043-2A82-C8230C00F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D679-BBBC-0F4A-9A50-CED9F3CB3897}" type="slidenum">
              <a:rPr lang="en-CA" smtClean="0"/>
              <a:t>6</a:t>
            </a:fld>
            <a:endParaRPr lang="en-CA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1E9598-06B7-56BC-3008-5C6D497A3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429" y="1795462"/>
            <a:ext cx="3506146" cy="1733551"/>
          </a:xfrm>
          <a:prstGeom prst="rect">
            <a:avLst/>
          </a:prstGeom>
        </p:spPr>
      </p:pic>
      <p:pic>
        <p:nvPicPr>
          <p:cNvPr id="10" name="Picture 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F40413B-1910-BCF0-FFA3-479DEDE20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2908" y="3794124"/>
            <a:ext cx="3611667" cy="29273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1DBAA9-A09B-33E6-A0B2-DF56518300D9}"/>
              </a:ext>
            </a:extLst>
          </p:cNvPr>
          <p:cNvSpPr txBox="1"/>
          <p:nvPr/>
        </p:nvSpPr>
        <p:spPr>
          <a:xfrm>
            <a:off x="113735" y="5066378"/>
            <a:ext cx="73299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Click to display graph near to image plane options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Move crosshairs to show timeseries from a 3x3 array of voxels</a:t>
            </a:r>
          </a:p>
        </p:txBody>
      </p:sp>
    </p:spTree>
    <p:extLst>
      <p:ext uri="{BB962C8B-B14F-4D97-AF65-F5344CB8AC3E}">
        <p14:creationId xmlns:p14="http://schemas.microsoft.com/office/powerpoint/2010/main" val="4280853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88E45-AF8E-FA07-919F-F67DEF4A5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General Linear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0E96CF-C2D6-97C8-38C7-6339C5A684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0506"/>
                <a:ext cx="10515600" cy="4351338"/>
              </a:xfrm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en-CA" dirty="0"/>
                  <a:t>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+ ∈ </m:t>
                    </m:r>
                  </m:oMath>
                </a14:m>
                <a:endParaRPr lang="en-CA" dirty="0"/>
              </a:p>
              <a:p>
                <a:pPr marL="0" indent="0" algn="ctr">
                  <a:buNone/>
                </a:pPr>
                <a:endParaRPr lang="en-CA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CA" dirty="0"/>
                  <a:t> = observed BOLD </a:t>
                </a:r>
                <a:r>
                  <a:rPr lang="en-CA" dirty="0" err="1"/>
                  <a:t>timecourse</a:t>
                </a:r>
                <a:r>
                  <a:rPr lang="en-CA" dirty="0"/>
                  <a:t> of a particular voxel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CA" dirty="0"/>
                  <a:t> = design matrix; how you predict that your </a:t>
                </a:r>
                <a:r>
                  <a:rPr lang="en-CA" dirty="0" err="1"/>
                  <a:t>timecourse</a:t>
                </a:r>
                <a:r>
                  <a:rPr lang="en-CA" dirty="0"/>
                  <a:t> will vary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CA" dirty="0"/>
                  <a:t> = how strongly does the voxel respond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CA" b="1" dirty="0"/>
                  <a:t> </a:t>
                </a:r>
                <a:r>
                  <a:rPr lang="en-CA" dirty="0"/>
                  <a:t>= residual signal that can’t be explain by the design matrix</a:t>
                </a:r>
                <a:endParaRPr lang="en-CA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0E96CF-C2D6-97C8-38C7-6339C5A684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0506"/>
                <a:ext cx="10515600" cy="4351338"/>
              </a:xfrm>
              <a:blipFill>
                <a:blip r:embed="rId2"/>
                <a:stretch>
                  <a:fillRect l="-724" t="-8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1C195-925E-DFA1-6335-C23EB482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D679-BBBC-0F4A-9A50-CED9F3CB3897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4286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6A2A0-41F8-5EBE-2233-5ADB4D27E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9A515-D1AB-0A0C-1085-0309C02D5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General Linear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9C035C-9D66-E723-FC0B-882FC9CF1C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3044"/>
                <a:ext cx="10515600" cy="4351338"/>
              </a:xfrm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en-CA" dirty="0"/>
                  <a:t>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+ ∈ </m:t>
                    </m:r>
                  </m:oMath>
                </a14:m>
                <a:endParaRPr lang="en-CA" dirty="0"/>
              </a:p>
              <a:p>
                <a:pPr marL="0" indent="0" algn="ctr">
                  <a:buNone/>
                </a:pPr>
                <a:endParaRPr lang="en-CA" dirty="0"/>
              </a:p>
              <a:p>
                <a:pPr marL="0" indent="0">
                  <a:buNone/>
                </a:pPr>
                <a:r>
                  <a:rPr lang="en-CA" dirty="0"/>
                  <a:t>For all image voxels: </a:t>
                </a:r>
              </a:p>
              <a:p>
                <a:pPr marL="0" indent="0">
                  <a:buNone/>
                </a:pPr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9C035C-9D66-E723-FC0B-882FC9CF1C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3044"/>
                <a:ext cx="10515600" cy="4351338"/>
              </a:xfrm>
              <a:blipFill>
                <a:blip r:embed="rId3"/>
                <a:stretch>
                  <a:fillRect l="-1206" t="-58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8069A4-7861-9E92-C4DB-107B75F82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D679-BBBC-0F4A-9A50-CED9F3CB3897}" type="slidenum">
              <a:rPr lang="en-CA" smtClean="0"/>
              <a:t>8</a:t>
            </a:fld>
            <a:endParaRPr lang="en-CA"/>
          </a:p>
        </p:txBody>
      </p:sp>
      <p:pic>
        <p:nvPicPr>
          <p:cNvPr id="2050" name="Picture 2" descr="linear regression matrix">
            <a:extLst>
              <a:ext uri="{FF2B5EF4-FFF2-40B4-BE49-F238E27FC236}">
                <a16:creationId xmlns:a16="http://schemas.microsoft.com/office/drawing/2014/main" id="{293895A6-06AC-C6E2-1489-BD592A983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6" y="3067446"/>
            <a:ext cx="12192000" cy="292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959279-1AC4-7A19-AED6-5C6FE48C14DC}"/>
              </a:ext>
            </a:extLst>
          </p:cNvPr>
          <p:cNvSpPr txBox="1"/>
          <p:nvPr/>
        </p:nvSpPr>
        <p:spPr>
          <a:xfrm>
            <a:off x="200026" y="5987018"/>
            <a:ext cx="6200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hlinkClick r:id="rId5"/>
              </a:rPr>
              <a:t>https://mriquestions.com/general-linear-model.html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8719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EBD6D-E46A-3A22-0EE6-AC7845DDB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General Linear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AE489-01AB-2205-02C2-E079A91A7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D679-BBBC-0F4A-9A50-CED9F3CB3897}" type="slidenum">
              <a:rPr lang="en-CA" smtClean="0"/>
              <a:t>9</a:t>
            </a:fld>
            <a:endParaRPr lang="en-CA"/>
          </a:p>
        </p:txBody>
      </p:sp>
      <p:pic>
        <p:nvPicPr>
          <p:cNvPr id="3074" name="Picture 2" descr="General Linear model">
            <a:extLst>
              <a:ext uri="{FF2B5EF4-FFF2-40B4-BE49-F238E27FC236}">
                <a16:creationId xmlns:a16="http://schemas.microsoft.com/office/drawing/2014/main" id="{AC87E583-9BBE-BBDF-8554-838B890A4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1804289"/>
            <a:ext cx="6243637" cy="443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645BD5-4255-238B-3552-F9556B90725A}"/>
              </a:ext>
            </a:extLst>
          </p:cNvPr>
          <p:cNvSpPr txBox="1"/>
          <p:nvPr/>
        </p:nvSpPr>
        <p:spPr>
          <a:xfrm>
            <a:off x="485776" y="6308209"/>
            <a:ext cx="6200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hlinkClick r:id="rId3"/>
              </a:rPr>
              <a:t>https://mriquestions.com/general-linear-model.html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3110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16174</TotalTime>
  <Words>2073</Words>
  <Application>Microsoft Macintosh PowerPoint</Application>
  <PresentationFormat>Widescreen</PresentationFormat>
  <Paragraphs>324</Paragraphs>
  <Slides>49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Aptos</vt:lpstr>
      <vt:lpstr>Aptos Display</vt:lpstr>
      <vt:lpstr>Arial</vt:lpstr>
      <vt:lpstr>Cambria Math</vt:lpstr>
      <vt:lpstr>Office Theme</vt:lpstr>
      <vt:lpstr>Sunnybrook Neuroimaging Summer School 2025</vt:lpstr>
      <vt:lpstr>Tutorial Overview</vt:lpstr>
      <vt:lpstr>Part I: Generalized Linear Modeling</vt:lpstr>
      <vt:lpstr>Review of Task Based MRI</vt:lpstr>
      <vt:lpstr>The Structure of fMRI Signal</vt:lpstr>
      <vt:lpstr>DEMO: Use AFNI to Look at Preprocessed Voxel-wise Timeseries </vt:lpstr>
      <vt:lpstr>General Linear Model</vt:lpstr>
      <vt:lpstr>General Linear Model</vt:lpstr>
      <vt:lpstr>General Linear Model</vt:lpstr>
      <vt:lpstr>General Linear Model</vt:lpstr>
      <vt:lpstr>Model Outputs:</vt:lpstr>
      <vt:lpstr>Part II: DEMO - GLM Walkthrough</vt:lpstr>
      <vt:lpstr>Step 0: Pre-Analysis Checklist</vt:lpstr>
      <vt:lpstr>Step 1: Look at the Preprocessed fMRI Data</vt:lpstr>
      <vt:lpstr>Step 1: Look at the Preprocessed fMRI Data</vt:lpstr>
      <vt:lpstr>Step 1: Look at the Preprocessed fMRI Data</vt:lpstr>
      <vt:lpstr>Step 1: Look at the Preprocessed fMRI Data</vt:lpstr>
      <vt:lpstr>Step 2: Define Stimulus Timing File</vt:lpstr>
      <vt:lpstr>Step 3:  Use 3dDeconvolve to Create a Design Matrix</vt:lpstr>
      <vt:lpstr>Step 3:  Use 3dDeconvolve to Create a Design Matrix</vt:lpstr>
      <vt:lpstr>Step 3:  Use 3dDeconvolve to Create a Design Matrix</vt:lpstr>
      <vt:lpstr>Step 4:  Use 3dREMLfit to Estimate Statistics</vt:lpstr>
      <vt:lpstr>Step 4:  Use 3dREMLfit to Estimate Statistics</vt:lpstr>
      <vt:lpstr>Step 4:  Use 3dREMLfit to Estimate Statistics</vt:lpstr>
      <vt:lpstr>Part III: DEMO - Interpreting Statistical Parametric Maps</vt:lpstr>
      <vt:lpstr>Uncorrected SPMs</vt:lpstr>
      <vt:lpstr>IDEA 1: Threshold by P-Value</vt:lpstr>
      <vt:lpstr>IDEA 1: Threshold by P-Value</vt:lpstr>
      <vt:lpstr>IDEA 2: Bonferroni Correction</vt:lpstr>
      <vt:lpstr>IDEA 3: False Discovery Rate</vt:lpstr>
      <vt:lpstr>IDEA 3: False Discovery Rate</vt:lpstr>
      <vt:lpstr>IDEA 3: False Discovery Rate</vt:lpstr>
      <vt:lpstr>IDEA 3: False Discovery Rate</vt:lpstr>
      <vt:lpstr>BREAK TIME</vt:lpstr>
      <vt:lpstr>Part IV: DEMO - ICA of Resting State fMRI Data </vt:lpstr>
      <vt:lpstr>Step 1: Look at the Preprocessed fMRI Data</vt:lpstr>
      <vt:lpstr>Step 1: Look at the Preprocessed fMRI Data</vt:lpstr>
      <vt:lpstr>Step 2: Nuisance Regression</vt:lpstr>
      <vt:lpstr>Step 3: Independent Component Analysis </vt:lpstr>
      <vt:lpstr>Step 3: Independent Component Analysis </vt:lpstr>
      <vt:lpstr>Step 3: Independent Component Analysis</vt:lpstr>
      <vt:lpstr>Step 3: Independent Component Analysis </vt:lpstr>
      <vt:lpstr>Step 3: Independent Component Analysis</vt:lpstr>
      <vt:lpstr>Choose # of Components</vt:lpstr>
      <vt:lpstr>Part V: Other Complexities &amp; Considerations</vt:lpstr>
      <vt:lpstr>Network Modelling/Seed Based Approaches</vt:lpstr>
      <vt:lpstr>Network Modelling/Seed Based Approaches</vt:lpstr>
      <vt:lpstr>Thank you!😁</vt:lpstr>
      <vt:lpstr>References and Further Reading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Emma Pineau</dc:creator>
  <cp:lastModifiedBy>Emma Pineau</cp:lastModifiedBy>
  <cp:revision>26</cp:revision>
  <dcterms:created xsi:type="dcterms:W3CDTF">2025-08-05T19:55:33Z</dcterms:created>
  <dcterms:modified xsi:type="dcterms:W3CDTF">2025-08-28T19:42:01Z</dcterms:modified>
</cp:coreProperties>
</file>